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0"/>
  </p:notesMasterIdLst>
  <p:sldIdLst>
    <p:sldId id="393" r:id="rId5"/>
    <p:sldId id="256" r:id="rId6"/>
    <p:sldId id="267" r:id="rId7"/>
    <p:sldId id="263" r:id="rId8"/>
    <p:sldId id="264" r:id="rId9"/>
    <p:sldId id="405" r:id="rId10"/>
    <p:sldId id="265" r:id="rId11"/>
    <p:sldId id="404" r:id="rId12"/>
    <p:sldId id="400" r:id="rId13"/>
    <p:sldId id="401" r:id="rId14"/>
    <p:sldId id="403" r:id="rId15"/>
    <p:sldId id="402" r:id="rId16"/>
    <p:sldId id="392" r:id="rId17"/>
    <p:sldId id="394" r:id="rId18"/>
    <p:sldId id="399" r:id="rId19"/>
  </p:sldIdLst>
  <p:sldSz cx="9144000" cy="6858000" type="screen4x3"/>
  <p:notesSz cx="7010400" cy="9296400"/>
  <p:embeddedFontLs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io1It71oJn0YHgLAzb40LXG4+E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6E78"/>
    <a:srgbClr val="204851"/>
    <a:srgbClr val="77A4B0"/>
    <a:srgbClr val="80BFD2"/>
    <a:srgbClr val="77A8B7"/>
    <a:srgbClr val="888888"/>
    <a:srgbClr val="D2DEE1"/>
    <a:srgbClr val="E2EAEC"/>
    <a:srgbClr val="BEDEE8"/>
    <a:srgbClr val="E77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6FF31-0F07-EA2F-5D50-A16A15FE19F1}" v="6" dt="2023-09-28T17:17:10.021"/>
    <p1510:client id="{6355F83A-AB83-4C24-8E0B-B00CBC267CB5}" v="9" dt="2023-07-20T15:59:26.305"/>
  </p1510:revLst>
</p1510:revInfo>
</file>

<file path=ppt/tableStyles.xml><?xml version="1.0" encoding="utf-8"?>
<a:tblStyleLst xmlns:a="http://schemas.openxmlformats.org/drawingml/2006/main" def="{373716C8-317A-415C-A2A9-6873BCE94515}">
  <a:tblStyle styleId="{373716C8-317A-415C-A2A9-6873BCE9451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987" autoAdjust="0"/>
  </p:normalViewPr>
  <p:slideViewPr>
    <p:cSldViewPr snapToGrid="0">
      <p:cViewPr varScale="1">
        <p:scale>
          <a:sx n="44" d="100"/>
          <a:sy n="44" d="100"/>
        </p:scale>
        <p:origin x="2578" y="58"/>
      </p:cViewPr>
      <p:guideLst>
        <p:guide orient="horz" pos="2160"/>
        <p:guide pos="2880"/>
      </p:guideLst>
    </p:cSldViewPr>
  </p:slideViewPr>
  <p:notesTextViewPr>
    <p:cViewPr>
      <p:scale>
        <a:sx n="1" d="1"/>
        <a:sy n="1" d="1"/>
      </p:scale>
      <p:origin x="0" y="0"/>
    </p:cViewPr>
  </p:notesTextViewPr>
  <p:sorterViewPr>
    <p:cViewPr>
      <p:scale>
        <a:sx n="100" d="100"/>
        <a:sy n="100" d="100"/>
      </p:scale>
      <p:origin x="0" y="-1344"/>
    </p:cViewPr>
  </p:sorterViewPr>
  <p:notesViewPr>
    <p:cSldViewPr snapToGrid="0">
      <p:cViewPr varScale="1">
        <p:scale>
          <a:sx n="71" d="100"/>
          <a:sy n="71" d="100"/>
        </p:scale>
        <p:origin x="268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72"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fntdata"/><Relationship Id="rId68"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7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6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 Hogge" userId="S::jhogge53@uw.edu::7152511c-de3f-445b-ada5-8177e1a35a18" providerId="AD" clId="Web-{1A06FF31-0F07-EA2F-5D50-A16A15FE19F1}"/>
    <pc:docChg chg="modSld">
      <pc:chgData name="Jen Hogge" userId="S::jhogge53@uw.edu::7152511c-de3f-445b-ada5-8177e1a35a18" providerId="AD" clId="Web-{1A06FF31-0F07-EA2F-5D50-A16A15FE19F1}" dt="2023-09-28T17:17:08.005" v="4" actId="20577"/>
      <pc:docMkLst>
        <pc:docMk/>
      </pc:docMkLst>
      <pc:sldChg chg="modSp">
        <pc:chgData name="Jen Hogge" userId="S::jhogge53@uw.edu::7152511c-de3f-445b-ada5-8177e1a35a18" providerId="AD" clId="Web-{1A06FF31-0F07-EA2F-5D50-A16A15FE19F1}" dt="2023-09-28T17:17:08.005" v="4" actId="20577"/>
        <pc:sldMkLst>
          <pc:docMk/>
          <pc:sldMk cId="2664926879" sldId="405"/>
        </pc:sldMkLst>
        <pc:spChg chg="mod">
          <ac:chgData name="Jen Hogge" userId="S::jhogge53@uw.edu::7152511c-de3f-445b-ada5-8177e1a35a18" providerId="AD" clId="Web-{1A06FF31-0F07-EA2F-5D50-A16A15FE19F1}" dt="2023-09-28T17:17:08.005" v="4" actId="20577"/>
          <ac:spMkLst>
            <pc:docMk/>
            <pc:sldMk cId="2664926879" sldId="405"/>
            <ac:spMk id="2" creationId="{3F0B36F0-B21E-E40A-5F85-CAA48FF34C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a:spLocks noGrp="1" noRot="1" noChangeAspect="1"/>
          </p:cNvSpPr>
          <p:nvPr>
            <p:ph type="sldImg" idx="2"/>
          </p:nvPr>
        </p:nvSpPr>
        <p:spPr>
          <a:xfrm>
            <a:off x="1143000" y="6096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lang="en-US" dirty="0"/>
          </a:p>
        </p:txBody>
      </p:sp>
      <p:sp>
        <p:nvSpPr>
          <p:cNvPr id="211" name="Google Shape;211;p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248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A6ED7CC-012D-3E4B-0047-74B1A768B1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D7B757B-9DFA-7205-8867-D4AF1A81C6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Here is an infographic about the factors that shape mental health in young people.  We know that factors impacting youth mental health are found in all parts of the socio-ecological model.  Individual, family, community, environment, and society.  We know this very well in CTC about the different domains that risk factors can be found that impact you development.</a:t>
            </a:r>
          </a:p>
        </p:txBody>
      </p:sp>
      <p:sp>
        <p:nvSpPr>
          <p:cNvPr id="28676" name="Slide Number Placeholder 3">
            <a:extLst>
              <a:ext uri="{FF2B5EF4-FFF2-40B4-BE49-F238E27FC236}">
                <a16:creationId xmlns:a16="http://schemas.microsoft.com/office/drawing/2014/main" id="{C0F0EF96-CE5C-9D0A-F3CB-BE8EA5B76A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9E922B7-73FF-4A45-AEA3-1BDFDAAAAC03}" type="slidenum">
              <a:rPr lang="en-US" altLang="en-US"/>
              <a:pPr/>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The advisory reports that: </a:t>
            </a:r>
          </a:p>
          <a:p>
            <a:endParaRPr lang="en-US" altLang="en-US" dirty="0">
              <a:ea typeface="ＭＳ Ｐゴシック" panose="020B0600070205080204" pitchFamily="34" charset="-128"/>
            </a:endParaRPr>
          </a:p>
          <a:p>
            <a:r>
              <a:rPr lang="en-US" dirty="0"/>
              <a:t>From 2009 to 2019, the proportion of high school students reporting persistent feelings of sadness or hopelessness increased by 40%; those seriously considering attempting suicide increased by 36%; and those creating a suicide plan increased by 44%</a:t>
            </a:r>
          </a:p>
          <a:p>
            <a:endParaRPr lang="en-US" dirty="0"/>
          </a:p>
          <a:p>
            <a:r>
              <a:rPr lang="en-US" dirty="0"/>
              <a:t>Between 2007 and 2018, suicide rates among youth ages 10-24 in the US increased by 57%.</a:t>
            </a:r>
          </a:p>
          <a:p>
            <a:endParaRPr lang="en-US" dirty="0"/>
          </a:p>
          <a:p>
            <a:r>
              <a:rPr lang="en-US" dirty="0"/>
              <a:t>Recent research covering 80,000 youth globally found that depressive and anxiety symptoms doubled during the pandemic, with 25% of youth experiencing depressive symptoms and 20% experiencing anxiety symptoms.</a:t>
            </a:r>
          </a:p>
          <a:p>
            <a:endParaRPr lang="en-US" altLang="en-US" dirty="0">
              <a:ea typeface="ＭＳ Ｐゴシック" panose="020B0600070205080204" pitchFamily="34" charset="-128"/>
            </a:endParaRPr>
          </a:p>
          <a:p>
            <a:r>
              <a:rPr lang="en-US" dirty="0"/>
              <a:t>Scientists have proposed various hypotheses to explain these trends. While some believe that the trends in reporting of mental health challenges are partly due to young people becoming more willing to openly discuss mental health concerns, other researchers point to the growing use of digital media, increasing academic pressure, limited access to mental health care, health risk behaviors such as alcohol and drug use, and broader stressors such as the 2008 financial crisis, rising income inequality, racism, gun violence, and climate change.</a:t>
            </a:r>
            <a:endParaRPr 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dirty="0"/>
              <a:t>In recent years, suicide rates among Black children (below age 13) have been increasing rapidly, with Black children nearly twice as likely to die by suicide than White children.39 Moreover, socioeconomically disadvantaged children and adolescents— for instance, those growing up in poverty—are two to three times more likely to develop mental health conditions than peers with higher socioeconomic status.</a:t>
            </a:r>
            <a:endParaRPr lang="en-US" altLang="en-US" dirty="0">
              <a:ea typeface="ＭＳ Ｐゴシック" panose="020B0600070205080204" pitchFamily="34" charset="-128"/>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38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46B6E2E6-279E-8E54-1346-0BF90A3067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FD5D106-E048-4484-B5B9-F70A559E1398}"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30723" name="Rectangle 2">
            <a:extLst>
              <a:ext uri="{FF2B5EF4-FFF2-40B4-BE49-F238E27FC236}">
                <a16:creationId xmlns:a16="http://schemas.microsoft.com/office/drawing/2014/main" id="{A5CB7CDF-5D4C-2D3C-B462-2877D92773A5}"/>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4" name="Rectangle 3">
            <a:extLst>
              <a:ext uri="{FF2B5EF4-FFF2-40B4-BE49-F238E27FC236}">
                <a16:creationId xmlns:a16="http://schemas.microsoft.com/office/drawing/2014/main" id="{CDCBA07C-32B2-4CCF-15AA-FD477511299E}"/>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The surgeon’s general report gives suggestions for taking action;</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dirty="0"/>
              <a:t>Recognize that mental health is an essential part of overall health. Mental health conditions are real, common, and treatable, and people experiencing mental health challenges deserve support, compassion, and care, not stigma and shame.</a:t>
            </a:r>
          </a:p>
          <a:p>
            <a:pPr eaLnBrk="1" hangingPunct="1">
              <a:spcBef>
                <a:spcPct val="0"/>
              </a:spcBef>
            </a:pPr>
            <a:endParaRPr lang="en-US" dirty="0"/>
          </a:p>
          <a:p>
            <a:pPr eaLnBrk="1" hangingPunct="1">
              <a:spcBef>
                <a:spcPct val="0"/>
              </a:spcBef>
            </a:pPr>
            <a:r>
              <a:rPr lang="en-US" dirty="0"/>
              <a:t>Empower youth and their families to recognize, manage, and learn from difficult emotions. For youth, this includes building strong relationships with peers and supportive adults, practicing techniques to manage emotions, taking care of body and mind, being attentive to use of social media and technology, and seeking help when needed. </a:t>
            </a:r>
          </a:p>
          <a:p>
            <a:pPr eaLnBrk="1" hangingPunct="1">
              <a:spcBef>
                <a:spcPct val="0"/>
              </a:spcBef>
            </a:pPr>
            <a:endParaRPr lang="en-US" dirty="0"/>
          </a:p>
          <a:p>
            <a:pPr eaLnBrk="1" hangingPunct="1">
              <a:spcBef>
                <a:spcPct val="0"/>
              </a:spcBef>
            </a:pPr>
            <a:r>
              <a:rPr lang="en-US" dirty="0"/>
              <a:t>Ensure that every child has access to high-quality, affordable, and culturally competent mental health care.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dirty="0"/>
              <a:t>Support the mental health of children and youth in educational, community, and childcare settings. This includes creating positive, safe, and affirming educational environments, expanding programming that promotes healthy development (such as social and emotional learning), and providing a continuum of supports. </a:t>
            </a:r>
          </a:p>
          <a:p>
            <a:pPr eaLnBrk="1" hangingPunct="1">
              <a:spcBef>
                <a:spcPct val="0"/>
              </a:spcBef>
            </a:pPr>
            <a:endParaRPr lang="en-US" dirty="0"/>
          </a:p>
          <a:p>
            <a:pPr eaLnBrk="1" hangingPunct="1">
              <a:spcBef>
                <a:spcPct val="0"/>
              </a:spcBef>
            </a:pPr>
            <a:r>
              <a:rPr lang="en-US" dirty="0"/>
              <a:t>Address the economic and social barriers that contribute to poor mental health for young people, families, and caregivers..</a:t>
            </a:r>
          </a:p>
          <a:p>
            <a:pPr eaLnBrk="1" hangingPunct="1">
              <a:spcBef>
                <a:spcPct val="0"/>
              </a:spcBef>
            </a:pPr>
            <a:endParaRPr lang="en-US" dirty="0"/>
          </a:p>
          <a:p>
            <a:pPr eaLnBrk="1" hangingPunct="1">
              <a:spcBef>
                <a:spcPct val="0"/>
              </a:spcBef>
            </a:pPr>
            <a:r>
              <a:rPr lang="en-US" dirty="0"/>
              <a:t>Increase timely data collection and research to identify and respond to youth mental health needs more rapidly</a:t>
            </a:r>
            <a:endParaRPr lang="en-US" altLang="en-US" dirty="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can provide benefits for some youth by providing positive community and connection with others who share identities, abilities, and interests. It can provide access to important information and create a space for self-expression. The ability to form and maintain friendships online and develop social connections are among the positive effects of social media use for youth. , These relationships can afford opportunities to have positive interactions with more diverse peer groups than are available to them offline and can provide important social support to youth. </a:t>
            </a:r>
          </a:p>
          <a:p>
            <a:endParaRPr lang="en-US" dirty="0"/>
          </a:p>
          <a:p>
            <a:r>
              <a:rPr lang="en-US" dirty="0"/>
              <a:t>The buffering effects against stress that online social support from peers may provide can be especially important for youth who are often marginalized, including racial, ethnic, and sexual and gender minorities. , For example, studies have shown that social media may support the mental health and well-being of lesbian, gay, bisexual, asexual, transgender, queer, intersex and other youths by enabling peer connection, identity development and management, and social support. Seven out of ten adolescent girls of color report encountering positive or identity-affirming content related to race across social media platforms. A majority of adolescents report that social media helps them feel more accepted (58%), like they have people who can support them through tough times (67%), like they have a place to show their creative side (71%), and more connected to what’s going on in their friends’ lives (80%). In addition, research suggests that social media-based and other digitally-based mental health interventions may also be helpful for some children and adolescents by promoting help-seeking behaviors and serving as a gateway to initiating mental health care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538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Excessive and problematic social media use, such as compulsive or uncontrollable use, has been linked to sleep problems, attention problems, and feelings of exclusion among adolescents. Sleep is essential for the healthy development of adolescents. A systematic review of 42 studies on the effects of excessive social media use found a consistent relationship between social media use and poor sleep quality, reduced sleep duration, sleep difficulties, and depression among youth. Poor sleep has been linked to altered neurological development in adolescent brains, depressive symptoms, and suicidal thoughts and behaviors. On a typical weekday, nearly 1-in-3 adolescents report using screen media until midnight or later. While screen media use encompasses various digital activities, social media applications are the most commonly used applications by adolescents.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8851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review of 36 studies, a consistent relationship was found between cyberbullying via social media and depression among children and adolescents, with adolescent females and sexual minority youth more likely to report experiencing incidents of cyberbullying. Nearly 75% of adolescents say social media sites are only doing a fair to poor job of addressing online harassment and cyberbullying.</a:t>
            </a:r>
          </a:p>
          <a:p>
            <a:endParaRPr lang="en-US" dirty="0"/>
          </a:p>
          <a:p>
            <a:r>
              <a:rPr lang="en-US" dirty="0"/>
              <a:t>social media platforms can be sites for predatory behaviors and interactions with malicious actors who target children and adolescents (e.g., adults seeking to sexually exploit children, to financially extort them through the threat or actual distribution of intimate images, or to sell illicitly manufactured fentanyl). Adolescent girls and transgender youth are disproportionately impacted by online harassment and abuse, which is associated with negative emotional impacts (e.g., feeling sad, anxious or worried).</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706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783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6338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ED913B38-E7B7-E0C3-CD12-7FF5C9B6188B}"/>
              </a:ext>
            </a:extLst>
          </p:cNvPr>
          <p:cNvPicPr>
            <a:picLocks noChangeAspect="1"/>
          </p:cNvPicPr>
          <p:nvPr userDrawn="1"/>
        </p:nvPicPr>
        <p:blipFill rotWithShape="1">
          <a:blip r:embed="rId2">
            <a:alphaModFix amt="35000"/>
          </a:blip>
          <a:srcRect l="5770" t="70957" r="18222"/>
          <a:stretch/>
        </p:blipFill>
        <p:spPr>
          <a:xfrm>
            <a:off x="1" y="4784851"/>
            <a:ext cx="9143999" cy="2096326"/>
          </a:xfrm>
          <a:prstGeom prst="rect">
            <a:avLst/>
          </a:prstGeom>
        </p:spPr>
      </p:pic>
      <p:sp>
        <p:nvSpPr>
          <p:cNvPr id="16" name="Google Shape;16;p37"/>
          <p:cNvSpPr txBox="1">
            <a:spLocks noGrp="1"/>
          </p:cNvSpPr>
          <p:nvPr>
            <p:ph type="title" hasCustomPrompt="1"/>
          </p:nvPr>
        </p:nvSpPr>
        <p:spPr>
          <a:xfrm>
            <a:off x="380999" y="228600"/>
            <a:ext cx="8303355" cy="1143000"/>
          </a:xfrm>
          <a:prstGeom prst="rect">
            <a:avLst/>
          </a:prstGeom>
          <a:noFill/>
          <a:ln>
            <a:noFill/>
          </a:ln>
        </p:spPr>
        <p:txBody>
          <a:bodyPr spcFirstLastPara="1" wrap="square" lIns="91375" tIns="45675" rIns="91375" bIns="45675" anchor="ctr" anchorCtr="0">
            <a:normAutofit/>
          </a:bodyPr>
          <a:lstStyle>
            <a:lvl1pPr lvl="0" algn="l">
              <a:spcBef>
                <a:spcPts val="0"/>
              </a:spcBef>
              <a:spcAft>
                <a:spcPts val="0"/>
              </a:spcAft>
              <a:buSzPts val="1400"/>
              <a:buNone/>
              <a:defRPr sz="4000" b="1">
                <a:solidFill>
                  <a:schemeClr val="lt1"/>
                </a:solidFill>
                <a:latin typeface="Calibri" panose="020F0502020204030204" pitchFamily="34" charset="0"/>
                <a:cs typeface="Calibri" panose="020F0502020204030204" pitchFamily="34" charset="0"/>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r>
              <a:rPr lang="en-US" dirty="0"/>
              <a:t> </a:t>
            </a:r>
          </a:p>
        </p:txBody>
      </p:sp>
      <p:sp>
        <p:nvSpPr>
          <p:cNvPr id="17" name="Google Shape;17;p37"/>
          <p:cNvSpPr txBox="1">
            <a:spLocks noGrp="1"/>
          </p:cNvSpPr>
          <p:nvPr>
            <p:ph type="body" idx="1"/>
          </p:nvPr>
        </p:nvSpPr>
        <p:spPr>
          <a:xfrm>
            <a:off x="457200" y="1600213"/>
            <a:ext cx="8229600" cy="4129075"/>
          </a:xfrm>
          <a:prstGeom prst="rect">
            <a:avLst/>
          </a:prstGeom>
          <a:noFill/>
          <a:ln>
            <a:noFill/>
          </a:ln>
        </p:spPr>
        <p:txBody>
          <a:bodyPr spcFirstLastPara="1" wrap="square" lIns="91375" tIns="45675" rIns="91375" bIns="45675" anchor="t" anchorCtr="0">
            <a:noAutofit/>
          </a:bodyPr>
          <a:lstStyle>
            <a:lvl1pPr marL="25400" lvl="0" indent="0" algn="l">
              <a:spcBef>
                <a:spcPts val="640"/>
              </a:spcBef>
              <a:spcAft>
                <a:spcPts val="0"/>
              </a:spcAft>
              <a:buClr>
                <a:schemeClr val="dk1"/>
              </a:buClr>
              <a:buSzPts val="3200"/>
              <a:buNone/>
              <a:defRPr sz="2400" b="0">
                <a:solidFill>
                  <a:schemeClr val="dk1"/>
                </a:solidFill>
                <a:latin typeface="Calibri" panose="020F0502020204030204" pitchFamily="34" charset="0"/>
                <a:cs typeface="Calibri" panose="020F0502020204030204" pitchFamily="34" charset="0"/>
              </a:defRPr>
            </a:lvl1pPr>
            <a:lvl2pPr marL="914400" lvl="1" indent="-406400" algn="l">
              <a:spcBef>
                <a:spcPts val="560"/>
              </a:spcBef>
              <a:spcAft>
                <a:spcPts val="0"/>
              </a:spcAft>
              <a:buClr>
                <a:schemeClr val="dk1"/>
              </a:buClr>
              <a:buSzPts val="2800"/>
              <a:buChar char="–"/>
              <a:defRPr>
                <a:solidFill>
                  <a:schemeClr val="dk1"/>
                </a:solidFill>
              </a:defRPr>
            </a:lvl2pPr>
            <a:lvl3pPr marL="1371600" lvl="2" indent="-381000" algn="l">
              <a:spcBef>
                <a:spcPts val="480"/>
              </a:spcBef>
              <a:spcAft>
                <a:spcPts val="0"/>
              </a:spcAft>
              <a:buClr>
                <a:schemeClr val="dk1"/>
              </a:buClr>
              <a:buSzPts val="2400"/>
              <a:buChar char="•"/>
              <a:defRPr>
                <a:solidFill>
                  <a:schemeClr val="dk1"/>
                </a:solidFill>
              </a:defRPr>
            </a:lvl3pPr>
            <a:lvl4pPr marL="1828800" lvl="3" indent="-355600" algn="l">
              <a:spcBef>
                <a:spcPts val="400"/>
              </a:spcBef>
              <a:spcAft>
                <a:spcPts val="0"/>
              </a:spcAft>
              <a:buClr>
                <a:schemeClr val="dk1"/>
              </a:buClr>
              <a:buSzPts val="2000"/>
              <a:buChar char="–"/>
              <a:defRPr>
                <a:solidFill>
                  <a:schemeClr val="dk1"/>
                </a:solidFill>
              </a:defRPr>
            </a:lvl4pPr>
            <a:lvl5pPr marL="2286000" lvl="4" indent="-355600" algn="l">
              <a:spcBef>
                <a:spcPts val="400"/>
              </a:spcBef>
              <a:spcAft>
                <a:spcPts val="0"/>
              </a:spcAft>
              <a:buClr>
                <a:schemeClr val="dk1"/>
              </a:buClr>
              <a:buSzPts val="20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12" name="Footer Placeholder 4">
            <a:extLst>
              <a:ext uri="{FF2B5EF4-FFF2-40B4-BE49-F238E27FC236}">
                <a16:creationId xmlns:a16="http://schemas.microsoft.com/office/drawing/2014/main" id="{5E50F2D2-6BC4-C7A8-7D82-4443D666C3EE}"/>
              </a:ext>
            </a:extLst>
          </p:cNvPr>
          <p:cNvSpPr txBox="1">
            <a:spLocks/>
          </p:cNvSpPr>
          <p:nvPr userDrawn="1"/>
        </p:nvSpPr>
        <p:spPr>
          <a:xfrm>
            <a:off x="380999" y="6461984"/>
            <a:ext cx="3680791" cy="346321"/>
          </a:xfrm>
          <a:prstGeom prst="rect">
            <a:avLst/>
          </a:prstGeom>
        </p:spPr>
        <p:txBody>
          <a:bodyPr/>
          <a:lstStyle>
            <a:defPPr>
              <a:defRPr lang="en-US"/>
            </a:defPPr>
            <a:lvl1pPr algn="l" rtl="0" fontAlgn="base">
              <a:spcBef>
                <a:spcPct val="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a:lvl2pPr marL="456964" algn="l" rtl="0" fontAlgn="base">
              <a:spcBef>
                <a:spcPct val="0"/>
              </a:spcBef>
              <a:spcAft>
                <a:spcPct val="0"/>
              </a:spcAft>
              <a:defRPr kern="1200">
                <a:solidFill>
                  <a:schemeClr val="tx1"/>
                </a:solidFill>
                <a:latin typeface="Arial" charset="0"/>
                <a:ea typeface="+mn-ea"/>
                <a:cs typeface="Arial" charset="0"/>
              </a:defRPr>
            </a:lvl2pPr>
            <a:lvl3pPr marL="913930" algn="l" rtl="0" fontAlgn="base">
              <a:spcBef>
                <a:spcPct val="0"/>
              </a:spcBef>
              <a:spcAft>
                <a:spcPct val="0"/>
              </a:spcAft>
              <a:defRPr kern="1200">
                <a:solidFill>
                  <a:schemeClr val="tx1"/>
                </a:solidFill>
                <a:latin typeface="Arial" charset="0"/>
                <a:ea typeface="+mn-ea"/>
                <a:cs typeface="Arial" charset="0"/>
              </a:defRPr>
            </a:lvl3pPr>
            <a:lvl4pPr marL="1370900" algn="l" rtl="0" fontAlgn="base">
              <a:spcBef>
                <a:spcPct val="0"/>
              </a:spcBef>
              <a:spcAft>
                <a:spcPct val="0"/>
              </a:spcAft>
              <a:defRPr kern="1200">
                <a:solidFill>
                  <a:schemeClr val="tx1"/>
                </a:solidFill>
                <a:latin typeface="Arial" charset="0"/>
                <a:ea typeface="+mn-ea"/>
                <a:cs typeface="Arial" charset="0"/>
              </a:defRPr>
            </a:lvl4pPr>
            <a:lvl5pPr marL="1827865" algn="l" rtl="0" fontAlgn="base">
              <a:spcBef>
                <a:spcPct val="0"/>
              </a:spcBef>
              <a:spcAft>
                <a:spcPct val="0"/>
              </a:spcAft>
              <a:defRPr kern="1200">
                <a:solidFill>
                  <a:schemeClr val="tx1"/>
                </a:solidFill>
                <a:latin typeface="Arial" charset="0"/>
                <a:ea typeface="+mn-ea"/>
                <a:cs typeface="Arial" charset="0"/>
              </a:defRPr>
            </a:lvl5pPr>
            <a:lvl6pPr marL="2284830" algn="l" defTabSz="913930" rtl="0" eaLnBrk="1" latinLnBrk="0" hangingPunct="1">
              <a:defRPr kern="1200">
                <a:solidFill>
                  <a:schemeClr val="tx1"/>
                </a:solidFill>
                <a:latin typeface="Arial" charset="0"/>
                <a:ea typeface="+mn-ea"/>
                <a:cs typeface="Arial" charset="0"/>
              </a:defRPr>
            </a:lvl6pPr>
            <a:lvl7pPr marL="2741799" algn="l" defTabSz="913930" rtl="0" eaLnBrk="1" latinLnBrk="0" hangingPunct="1">
              <a:defRPr kern="1200">
                <a:solidFill>
                  <a:schemeClr val="tx1"/>
                </a:solidFill>
                <a:latin typeface="Arial" charset="0"/>
                <a:ea typeface="+mn-ea"/>
                <a:cs typeface="Arial" charset="0"/>
              </a:defRPr>
            </a:lvl7pPr>
            <a:lvl8pPr marL="3198760" algn="l" defTabSz="913930" rtl="0" eaLnBrk="1" latinLnBrk="0" hangingPunct="1">
              <a:defRPr kern="1200">
                <a:solidFill>
                  <a:schemeClr val="tx1"/>
                </a:solidFill>
                <a:latin typeface="Arial" charset="0"/>
                <a:ea typeface="+mn-ea"/>
                <a:cs typeface="Arial" charset="0"/>
              </a:defRPr>
            </a:lvl8pPr>
            <a:lvl9pPr marL="3655730" algn="l" defTabSz="913930" rtl="0" eaLnBrk="1" latinLnBrk="0" hangingPunct="1">
              <a:defRPr kern="1200">
                <a:solidFill>
                  <a:schemeClr val="tx1"/>
                </a:solidFill>
                <a:latin typeface="Arial" charset="0"/>
                <a:ea typeface="+mn-ea"/>
                <a:cs typeface="Arial" charset="0"/>
              </a:defRPr>
            </a:lvl9pPr>
          </a:lstStyle>
          <a:p>
            <a:pPr algn="l">
              <a:lnSpc>
                <a:spcPct val="90000"/>
              </a:lnSpc>
              <a:defRPr/>
            </a:pPr>
            <a:r>
              <a:rPr lang="en-US" sz="1400" baseline="30000" dirty="0">
                <a:solidFill>
                  <a:srgbClr val="204851"/>
                </a:solidFill>
              </a:rPr>
              <a:t>© 2022 University of Washington, </a:t>
            </a:r>
          </a:p>
          <a:p>
            <a:pPr algn="l">
              <a:lnSpc>
                <a:spcPct val="90000"/>
              </a:lnSpc>
              <a:defRPr/>
            </a:pPr>
            <a:r>
              <a:rPr lang="en-US" sz="1400" baseline="30000" dirty="0">
                <a:solidFill>
                  <a:srgbClr val="204851"/>
                </a:solidFill>
              </a:rPr>
              <a:t>The Center for Communities That Care</a:t>
            </a:r>
          </a:p>
        </p:txBody>
      </p:sp>
      <p:pic>
        <p:nvPicPr>
          <p:cNvPr id="11" name="Picture 10" descr="A picture containing graphical user interface&#10;&#10;Description automatically generated">
            <a:extLst>
              <a:ext uri="{FF2B5EF4-FFF2-40B4-BE49-F238E27FC236}">
                <a16:creationId xmlns:a16="http://schemas.microsoft.com/office/drawing/2014/main" id="{BEA7DCCD-3AAD-1374-CF44-EF22F7B840C7}"/>
              </a:ext>
            </a:extLst>
          </p:cNvPr>
          <p:cNvPicPr>
            <a:picLocks noChangeAspect="1"/>
          </p:cNvPicPr>
          <p:nvPr userDrawn="1"/>
        </p:nvPicPr>
        <p:blipFill>
          <a:blip r:embed="rId3"/>
          <a:stretch>
            <a:fillRect/>
          </a:stretch>
        </p:blipFill>
        <p:spPr>
          <a:xfrm>
            <a:off x="457200" y="5926706"/>
            <a:ext cx="1757363" cy="475644"/>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5"/>
        <p:cNvGrpSpPr/>
        <p:nvPr/>
      </p:nvGrpSpPr>
      <p:grpSpPr>
        <a:xfrm>
          <a:off x="0" y="0"/>
          <a:ext cx="0" cy="0"/>
          <a:chOff x="0" y="0"/>
          <a:chExt cx="0" cy="0"/>
        </a:xfrm>
      </p:grpSpPr>
      <p:sp>
        <p:nvSpPr>
          <p:cNvPr id="16" name="Google Shape;16;p37"/>
          <p:cNvSpPr txBox="1">
            <a:spLocks noGrp="1"/>
          </p:cNvSpPr>
          <p:nvPr>
            <p:ph type="title" hasCustomPrompt="1"/>
          </p:nvPr>
        </p:nvSpPr>
        <p:spPr>
          <a:xfrm>
            <a:off x="380999" y="228600"/>
            <a:ext cx="8303355" cy="1143000"/>
          </a:xfrm>
          <a:prstGeom prst="rect">
            <a:avLst/>
          </a:prstGeom>
          <a:noFill/>
          <a:ln>
            <a:noFill/>
          </a:ln>
        </p:spPr>
        <p:txBody>
          <a:bodyPr spcFirstLastPara="1" wrap="square" lIns="91375" tIns="45675" rIns="91375" bIns="45675" anchor="ctr" anchorCtr="0">
            <a:normAutofit/>
          </a:bodyPr>
          <a:lstStyle>
            <a:lvl1pPr lvl="0" algn="l">
              <a:spcBef>
                <a:spcPts val="0"/>
              </a:spcBef>
              <a:spcAft>
                <a:spcPts val="0"/>
              </a:spcAft>
              <a:buSzPts val="1400"/>
              <a:buNone/>
              <a:defRPr sz="4000" b="1">
                <a:solidFill>
                  <a:schemeClr val="lt1"/>
                </a:solidFill>
                <a:latin typeface="Calibri" panose="020F0502020204030204" pitchFamily="34" charset="0"/>
                <a:cs typeface="Calibri" panose="020F0502020204030204" pitchFamily="34" charset="0"/>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r>
              <a:rPr lang="en-US" dirty="0"/>
              <a:t> </a:t>
            </a:r>
          </a:p>
        </p:txBody>
      </p:sp>
      <p:sp>
        <p:nvSpPr>
          <p:cNvPr id="17" name="Google Shape;17;p37"/>
          <p:cNvSpPr txBox="1">
            <a:spLocks noGrp="1"/>
          </p:cNvSpPr>
          <p:nvPr>
            <p:ph type="body" idx="1"/>
          </p:nvPr>
        </p:nvSpPr>
        <p:spPr>
          <a:xfrm>
            <a:off x="457200" y="1600213"/>
            <a:ext cx="8229600" cy="4129075"/>
          </a:xfrm>
          <a:prstGeom prst="rect">
            <a:avLst/>
          </a:prstGeom>
          <a:noFill/>
          <a:ln>
            <a:noFill/>
          </a:ln>
        </p:spPr>
        <p:txBody>
          <a:bodyPr spcFirstLastPara="1" wrap="square" lIns="91375" tIns="45675" rIns="91375" bIns="45675" anchor="t" anchorCtr="0">
            <a:noAutofit/>
          </a:bodyPr>
          <a:lstStyle>
            <a:lvl1pPr marL="25400" lvl="0" indent="0" algn="l">
              <a:spcBef>
                <a:spcPts val="640"/>
              </a:spcBef>
              <a:spcAft>
                <a:spcPts val="0"/>
              </a:spcAft>
              <a:buClr>
                <a:schemeClr val="dk1"/>
              </a:buClr>
              <a:buSzPts val="3200"/>
              <a:buNone/>
              <a:defRPr sz="2400" b="0">
                <a:solidFill>
                  <a:schemeClr val="dk1"/>
                </a:solidFill>
                <a:latin typeface="Calibri" panose="020F0502020204030204" pitchFamily="34" charset="0"/>
                <a:cs typeface="Calibri" panose="020F0502020204030204" pitchFamily="34" charset="0"/>
              </a:defRPr>
            </a:lvl1pPr>
            <a:lvl2pPr marL="914400" lvl="1" indent="-406400" algn="l">
              <a:spcBef>
                <a:spcPts val="560"/>
              </a:spcBef>
              <a:spcAft>
                <a:spcPts val="0"/>
              </a:spcAft>
              <a:buClr>
                <a:schemeClr val="dk1"/>
              </a:buClr>
              <a:buSzPts val="2800"/>
              <a:buChar char="–"/>
              <a:defRPr>
                <a:solidFill>
                  <a:schemeClr val="dk1"/>
                </a:solidFill>
              </a:defRPr>
            </a:lvl2pPr>
            <a:lvl3pPr marL="1371600" lvl="2" indent="-381000" algn="l">
              <a:spcBef>
                <a:spcPts val="480"/>
              </a:spcBef>
              <a:spcAft>
                <a:spcPts val="0"/>
              </a:spcAft>
              <a:buClr>
                <a:schemeClr val="dk1"/>
              </a:buClr>
              <a:buSzPts val="2400"/>
              <a:buChar char="•"/>
              <a:defRPr>
                <a:solidFill>
                  <a:schemeClr val="dk1"/>
                </a:solidFill>
              </a:defRPr>
            </a:lvl3pPr>
            <a:lvl4pPr marL="1828800" lvl="3" indent="-355600" algn="l">
              <a:spcBef>
                <a:spcPts val="400"/>
              </a:spcBef>
              <a:spcAft>
                <a:spcPts val="0"/>
              </a:spcAft>
              <a:buClr>
                <a:schemeClr val="dk1"/>
              </a:buClr>
              <a:buSzPts val="2000"/>
              <a:buChar char="–"/>
              <a:defRPr>
                <a:solidFill>
                  <a:schemeClr val="dk1"/>
                </a:solidFill>
              </a:defRPr>
            </a:lvl4pPr>
            <a:lvl5pPr marL="2286000" lvl="4" indent="-355600" algn="l">
              <a:spcBef>
                <a:spcPts val="400"/>
              </a:spcBef>
              <a:spcAft>
                <a:spcPts val="0"/>
              </a:spcAft>
              <a:buClr>
                <a:schemeClr val="dk1"/>
              </a:buClr>
              <a:buSzPts val="20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9" name="Footer Placeholder 4">
            <a:extLst>
              <a:ext uri="{FF2B5EF4-FFF2-40B4-BE49-F238E27FC236}">
                <a16:creationId xmlns:a16="http://schemas.microsoft.com/office/drawing/2014/main" id="{AC96700D-5B5A-8BAC-CF51-F7C4701D0176}"/>
              </a:ext>
            </a:extLst>
          </p:cNvPr>
          <p:cNvSpPr txBox="1">
            <a:spLocks/>
          </p:cNvSpPr>
          <p:nvPr userDrawn="1"/>
        </p:nvSpPr>
        <p:spPr>
          <a:xfrm>
            <a:off x="380999" y="6461984"/>
            <a:ext cx="3680791" cy="346321"/>
          </a:xfrm>
          <a:prstGeom prst="rect">
            <a:avLst/>
          </a:prstGeom>
        </p:spPr>
        <p:txBody>
          <a:bodyPr/>
          <a:lstStyle>
            <a:defPPr>
              <a:defRPr lang="en-US"/>
            </a:defPPr>
            <a:lvl1pPr algn="l" rtl="0" fontAlgn="base">
              <a:spcBef>
                <a:spcPct val="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a:lvl2pPr marL="456964" algn="l" rtl="0" fontAlgn="base">
              <a:spcBef>
                <a:spcPct val="0"/>
              </a:spcBef>
              <a:spcAft>
                <a:spcPct val="0"/>
              </a:spcAft>
              <a:defRPr kern="1200">
                <a:solidFill>
                  <a:schemeClr val="tx1"/>
                </a:solidFill>
                <a:latin typeface="Arial" charset="0"/>
                <a:ea typeface="+mn-ea"/>
                <a:cs typeface="Arial" charset="0"/>
              </a:defRPr>
            </a:lvl2pPr>
            <a:lvl3pPr marL="913930" algn="l" rtl="0" fontAlgn="base">
              <a:spcBef>
                <a:spcPct val="0"/>
              </a:spcBef>
              <a:spcAft>
                <a:spcPct val="0"/>
              </a:spcAft>
              <a:defRPr kern="1200">
                <a:solidFill>
                  <a:schemeClr val="tx1"/>
                </a:solidFill>
                <a:latin typeface="Arial" charset="0"/>
                <a:ea typeface="+mn-ea"/>
                <a:cs typeface="Arial" charset="0"/>
              </a:defRPr>
            </a:lvl3pPr>
            <a:lvl4pPr marL="1370900" algn="l" rtl="0" fontAlgn="base">
              <a:spcBef>
                <a:spcPct val="0"/>
              </a:spcBef>
              <a:spcAft>
                <a:spcPct val="0"/>
              </a:spcAft>
              <a:defRPr kern="1200">
                <a:solidFill>
                  <a:schemeClr val="tx1"/>
                </a:solidFill>
                <a:latin typeface="Arial" charset="0"/>
                <a:ea typeface="+mn-ea"/>
                <a:cs typeface="Arial" charset="0"/>
              </a:defRPr>
            </a:lvl4pPr>
            <a:lvl5pPr marL="1827865" algn="l" rtl="0" fontAlgn="base">
              <a:spcBef>
                <a:spcPct val="0"/>
              </a:spcBef>
              <a:spcAft>
                <a:spcPct val="0"/>
              </a:spcAft>
              <a:defRPr kern="1200">
                <a:solidFill>
                  <a:schemeClr val="tx1"/>
                </a:solidFill>
                <a:latin typeface="Arial" charset="0"/>
                <a:ea typeface="+mn-ea"/>
                <a:cs typeface="Arial" charset="0"/>
              </a:defRPr>
            </a:lvl5pPr>
            <a:lvl6pPr marL="2284830" algn="l" defTabSz="913930" rtl="0" eaLnBrk="1" latinLnBrk="0" hangingPunct="1">
              <a:defRPr kern="1200">
                <a:solidFill>
                  <a:schemeClr val="tx1"/>
                </a:solidFill>
                <a:latin typeface="Arial" charset="0"/>
                <a:ea typeface="+mn-ea"/>
                <a:cs typeface="Arial" charset="0"/>
              </a:defRPr>
            </a:lvl6pPr>
            <a:lvl7pPr marL="2741799" algn="l" defTabSz="913930" rtl="0" eaLnBrk="1" latinLnBrk="0" hangingPunct="1">
              <a:defRPr kern="1200">
                <a:solidFill>
                  <a:schemeClr val="tx1"/>
                </a:solidFill>
                <a:latin typeface="Arial" charset="0"/>
                <a:ea typeface="+mn-ea"/>
                <a:cs typeface="Arial" charset="0"/>
              </a:defRPr>
            </a:lvl7pPr>
            <a:lvl8pPr marL="3198760" algn="l" defTabSz="913930" rtl="0" eaLnBrk="1" latinLnBrk="0" hangingPunct="1">
              <a:defRPr kern="1200">
                <a:solidFill>
                  <a:schemeClr val="tx1"/>
                </a:solidFill>
                <a:latin typeface="Arial" charset="0"/>
                <a:ea typeface="+mn-ea"/>
                <a:cs typeface="Arial" charset="0"/>
              </a:defRPr>
            </a:lvl8pPr>
            <a:lvl9pPr marL="3655730" algn="l" defTabSz="913930" rtl="0" eaLnBrk="1" latinLnBrk="0" hangingPunct="1">
              <a:defRPr kern="1200">
                <a:solidFill>
                  <a:schemeClr val="tx1"/>
                </a:solidFill>
                <a:latin typeface="Arial" charset="0"/>
                <a:ea typeface="+mn-ea"/>
                <a:cs typeface="Arial" charset="0"/>
              </a:defRPr>
            </a:lvl9pPr>
          </a:lstStyle>
          <a:p>
            <a:pPr algn="l">
              <a:lnSpc>
                <a:spcPct val="90000"/>
              </a:lnSpc>
              <a:defRPr/>
            </a:pPr>
            <a:r>
              <a:rPr lang="en-US" sz="1400" baseline="30000" dirty="0">
                <a:solidFill>
                  <a:srgbClr val="204851"/>
                </a:solidFill>
              </a:rPr>
              <a:t>© 2022 University of Washington, </a:t>
            </a:r>
          </a:p>
          <a:p>
            <a:pPr algn="l">
              <a:lnSpc>
                <a:spcPct val="90000"/>
              </a:lnSpc>
              <a:defRPr/>
            </a:pPr>
            <a:r>
              <a:rPr lang="en-US" sz="1400" baseline="30000" dirty="0">
                <a:solidFill>
                  <a:srgbClr val="204851"/>
                </a:solidFill>
              </a:rPr>
              <a:t>The Center for Communities That Care</a:t>
            </a:r>
          </a:p>
        </p:txBody>
      </p:sp>
      <p:pic>
        <p:nvPicPr>
          <p:cNvPr id="10" name="Picture 9" descr="A picture containing graphical user interface&#10;&#10;Description automatically generated">
            <a:extLst>
              <a:ext uri="{FF2B5EF4-FFF2-40B4-BE49-F238E27FC236}">
                <a16:creationId xmlns:a16="http://schemas.microsoft.com/office/drawing/2014/main" id="{C39296D1-7C32-B8A1-005B-B6697FDFE942}"/>
              </a:ext>
            </a:extLst>
          </p:cNvPr>
          <p:cNvPicPr>
            <a:picLocks noChangeAspect="1"/>
          </p:cNvPicPr>
          <p:nvPr userDrawn="1"/>
        </p:nvPicPr>
        <p:blipFill>
          <a:blip r:embed="rId2"/>
          <a:stretch>
            <a:fillRect/>
          </a:stretch>
        </p:blipFill>
        <p:spPr>
          <a:xfrm>
            <a:off x="457200" y="5926706"/>
            <a:ext cx="1757363" cy="475644"/>
          </a:xfrm>
          <a:prstGeom prst="rect">
            <a:avLst/>
          </a:prstGeom>
        </p:spPr>
      </p:pic>
    </p:spTree>
    <p:extLst>
      <p:ext uri="{BB962C8B-B14F-4D97-AF65-F5344CB8AC3E}">
        <p14:creationId xmlns:p14="http://schemas.microsoft.com/office/powerpoint/2010/main" val="384857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userDrawn="1">
  <p:cSld name="TWO_OBJECTS">
    <p:spTree>
      <p:nvGrpSpPr>
        <p:cNvPr id="1" name="Shape 29"/>
        <p:cNvGrpSpPr/>
        <p:nvPr/>
      </p:nvGrpSpPr>
      <p:grpSpPr>
        <a:xfrm>
          <a:off x="0" y="0"/>
          <a:ext cx="0" cy="0"/>
          <a:chOff x="0" y="0"/>
          <a:chExt cx="0" cy="0"/>
        </a:xfrm>
      </p:grpSpPr>
      <p:sp>
        <p:nvSpPr>
          <p:cNvPr id="31" name="Google Shape;31;p39"/>
          <p:cNvSpPr txBox="1">
            <a:spLocks noGrp="1"/>
          </p:cNvSpPr>
          <p:nvPr>
            <p:ph type="body" idx="1"/>
          </p:nvPr>
        </p:nvSpPr>
        <p:spPr>
          <a:xfrm>
            <a:off x="457200" y="1600212"/>
            <a:ext cx="4038600" cy="4525963"/>
          </a:xfrm>
          <a:prstGeom prst="rect">
            <a:avLst/>
          </a:prstGeom>
          <a:noFill/>
          <a:ln>
            <a:noFill/>
          </a:ln>
        </p:spPr>
        <p:txBody>
          <a:bodyPr spcFirstLastPara="1" wrap="square" lIns="91375" tIns="45675" rIns="91375" bIns="45675" anchor="t" anchorCtr="0">
            <a:noAutofit/>
          </a:bodyPr>
          <a:lstStyle>
            <a:lvl1pPr marL="457200" lvl="0" indent="-406400" algn="l">
              <a:spcBef>
                <a:spcPts val="560"/>
              </a:spcBef>
              <a:spcAft>
                <a:spcPts val="0"/>
              </a:spcAft>
              <a:buClr>
                <a:srgbClr val="204851"/>
              </a:buClr>
              <a:buSzPts val="2800"/>
              <a:buChar char="•"/>
              <a:defRPr sz="2800">
                <a:solidFill>
                  <a:srgbClr val="204851"/>
                </a:solidFill>
              </a:defRPr>
            </a:lvl1pPr>
            <a:lvl2pPr marL="914400" lvl="1" indent="-381000" algn="l">
              <a:spcBef>
                <a:spcPts val="480"/>
              </a:spcBef>
              <a:spcAft>
                <a:spcPts val="0"/>
              </a:spcAft>
              <a:buClr>
                <a:srgbClr val="204851"/>
              </a:buClr>
              <a:buSzPts val="2400"/>
              <a:buChar char="–"/>
              <a:defRPr sz="2400">
                <a:solidFill>
                  <a:srgbClr val="204851"/>
                </a:solidFill>
              </a:defRPr>
            </a:lvl2pPr>
            <a:lvl3pPr marL="1371600" lvl="2" indent="-355600" algn="l">
              <a:spcBef>
                <a:spcPts val="400"/>
              </a:spcBef>
              <a:spcAft>
                <a:spcPts val="0"/>
              </a:spcAft>
              <a:buClr>
                <a:srgbClr val="204851"/>
              </a:buClr>
              <a:buSzPts val="2000"/>
              <a:buChar char="•"/>
              <a:defRPr sz="2000">
                <a:solidFill>
                  <a:srgbClr val="204851"/>
                </a:solidFill>
              </a:defRPr>
            </a:lvl3pPr>
            <a:lvl4pPr marL="1828800" lvl="3" indent="-342900" algn="l">
              <a:spcBef>
                <a:spcPts val="360"/>
              </a:spcBef>
              <a:spcAft>
                <a:spcPts val="0"/>
              </a:spcAft>
              <a:buClr>
                <a:srgbClr val="204851"/>
              </a:buClr>
              <a:buSzPts val="1800"/>
              <a:buChar char="–"/>
              <a:defRPr sz="1800">
                <a:solidFill>
                  <a:srgbClr val="204851"/>
                </a:solidFill>
              </a:defRPr>
            </a:lvl4pPr>
            <a:lvl5pPr marL="2286000" lvl="4" indent="-342900" algn="l">
              <a:spcBef>
                <a:spcPts val="360"/>
              </a:spcBef>
              <a:spcAft>
                <a:spcPts val="0"/>
              </a:spcAft>
              <a:buClr>
                <a:srgbClr val="204851"/>
              </a:buClr>
              <a:buSzPts val="1800"/>
              <a:buChar char="»"/>
              <a:defRPr sz="1800">
                <a:solidFill>
                  <a:srgbClr val="20485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39"/>
          <p:cNvSpPr txBox="1">
            <a:spLocks noGrp="1"/>
          </p:cNvSpPr>
          <p:nvPr>
            <p:ph type="body" idx="2"/>
          </p:nvPr>
        </p:nvSpPr>
        <p:spPr>
          <a:xfrm>
            <a:off x="4648200" y="1600212"/>
            <a:ext cx="4038600" cy="4525963"/>
          </a:xfrm>
          <a:prstGeom prst="rect">
            <a:avLst/>
          </a:prstGeom>
          <a:noFill/>
          <a:ln>
            <a:noFill/>
          </a:ln>
        </p:spPr>
        <p:txBody>
          <a:bodyPr spcFirstLastPara="1" wrap="square" lIns="91375" tIns="45675" rIns="91375" bIns="45675" anchor="t" anchorCtr="0">
            <a:noAutofit/>
          </a:bodyPr>
          <a:lstStyle>
            <a:lvl1pPr marL="457200" lvl="0" indent="-406400" algn="l">
              <a:spcBef>
                <a:spcPts val="560"/>
              </a:spcBef>
              <a:spcAft>
                <a:spcPts val="0"/>
              </a:spcAft>
              <a:buClr>
                <a:srgbClr val="204851"/>
              </a:buClr>
              <a:buSzPts val="2800"/>
              <a:buChar char="•"/>
              <a:defRPr sz="2800">
                <a:solidFill>
                  <a:srgbClr val="204851"/>
                </a:solidFill>
              </a:defRPr>
            </a:lvl1pPr>
            <a:lvl2pPr marL="914400" lvl="1" indent="-381000" algn="l">
              <a:spcBef>
                <a:spcPts val="480"/>
              </a:spcBef>
              <a:spcAft>
                <a:spcPts val="0"/>
              </a:spcAft>
              <a:buClr>
                <a:srgbClr val="204851"/>
              </a:buClr>
              <a:buSzPts val="2400"/>
              <a:buChar char="–"/>
              <a:defRPr sz="2400">
                <a:solidFill>
                  <a:srgbClr val="204851"/>
                </a:solidFill>
              </a:defRPr>
            </a:lvl2pPr>
            <a:lvl3pPr marL="1371600" lvl="2" indent="-355600" algn="l">
              <a:spcBef>
                <a:spcPts val="400"/>
              </a:spcBef>
              <a:spcAft>
                <a:spcPts val="0"/>
              </a:spcAft>
              <a:buClr>
                <a:srgbClr val="204851"/>
              </a:buClr>
              <a:buSzPts val="2000"/>
              <a:buChar char="•"/>
              <a:defRPr sz="2000">
                <a:solidFill>
                  <a:srgbClr val="204851"/>
                </a:solidFill>
              </a:defRPr>
            </a:lvl3pPr>
            <a:lvl4pPr marL="1828800" lvl="3" indent="-342900" algn="l">
              <a:spcBef>
                <a:spcPts val="360"/>
              </a:spcBef>
              <a:spcAft>
                <a:spcPts val="0"/>
              </a:spcAft>
              <a:buClr>
                <a:srgbClr val="204851"/>
              </a:buClr>
              <a:buSzPts val="1800"/>
              <a:buChar char="–"/>
              <a:defRPr sz="1800">
                <a:solidFill>
                  <a:srgbClr val="204851"/>
                </a:solidFill>
              </a:defRPr>
            </a:lvl4pPr>
            <a:lvl5pPr marL="2286000" lvl="4" indent="-342900" algn="l">
              <a:spcBef>
                <a:spcPts val="360"/>
              </a:spcBef>
              <a:spcAft>
                <a:spcPts val="0"/>
              </a:spcAft>
              <a:buClr>
                <a:srgbClr val="204851"/>
              </a:buClr>
              <a:buSzPts val="1800"/>
              <a:buChar char="»"/>
              <a:defRPr sz="1800">
                <a:solidFill>
                  <a:srgbClr val="20485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r>
              <a:rPr lang="en-US" dirty="0"/>
              <a:t> </a:t>
            </a:r>
          </a:p>
        </p:txBody>
      </p:sp>
      <p:sp>
        <p:nvSpPr>
          <p:cNvPr id="8" name="Google Shape;10;p36">
            <a:extLst>
              <a:ext uri="{FF2B5EF4-FFF2-40B4-BE49-F238E27FC236}">
                <a16:creationId xmlns:a16="http://schemas.microsoft.com/office/drawing/2014/main" id="{596468A8-07D4-2832-D69D-EFBDC4EFCFF8}"/>
              </a:ext>
            </a:extLst>
          </p:cNvPr>
          <p:cNvSpPr txBox="1">
            <a:spLocks/>
          </p:cNvSpPr>
          <p:nvPr userDrawn="1"/>
        </p:nvSpPr>
        <p:spPr>
          <a:xfrm>
            <a:off x="457200" y="1729588"/>
            <a:ext cx="8229600" cy="1143000"/>
          </a:xfrm>
          <a:prstGeom prst="rect">
            <a:avLst/>
          </a:prstGeom>
          <a:noFill/>
          <a:ln>
            <a:noFill/>
          </a:ln>
        </p:spPr>
        <p:txBody>
          <a:bodyPr spcFirstLastPara="1" wrap="square" lIns="91375" tIns="45675" rIns="91375"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r>
              <a:rPr lang="en-US"/>
              <a:t> </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5400" marR="0" lvl="0" indent="0" algn="l" rtl="0">
        <a:lnSpc>
          <a:spcPct val="100000"/>
        </a:lnSpc>
        <a:spcBef>
          <a:spcPts val="0"/>
        </a:spcBef>
        <a:spcAft>
          <a:spcPts val="0"/>
        </a:spcAft>
        <a:buClr>
          <a:srgbClr val="000000"/>
        </a:buClr>
        <a:buFontTx/>
        <a:buNone/>
        <a:defRPr sz="24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D1EA-3844-DBCC-FCC2-4324719A4F0A}"/>
              </a:ext>
            </a:extLst>
          </p:cNvPr>
          <p:cNvSpPr>
            <a:spLocks noGrp="1"/>
          </p:cNvSpPr>
          <p:nvPr>
            <p:ph type="title"/>
          </p:nvPr>
        </p:nvSpPr>
        <p:spPr/>
        <p:txBody>
          <a:bodyPr/>
          <a:lstStyle/>
          <a:p>
            <a:r>
              <a:rPr lang="en-US" dirty="0">
                <a:solidFill>
                  <a:schemeClr val="tx1"/>
                </a:solidFill>
              </a:rPr>
              <a:t>Welcome</a:t>
            </a:r>
          </a:p>
        </p:txBody>
      </p:sp>
      <p:sp>
        <p:nvSpPr>
          <p:cNvPr id="3" name="Text Placeholder 2">
            <a:extLst>
              <a:ext uri="{FF2B5EF4-FFF2-40B4-BE49-F238E27FC236}">
                <a16:creationId xmlns:a16="http://schemas.microsoft.com/office/drawing/2014/main" id="{95929584-6D87-ADEA-A24C-D5E5EE2CCC97}"/>
              </a:ext>
            </a:extLst>
          </p:cNvPr>
          <p:cNvSpPr>
            <a:spLocks noGrp="1"/>
          </p:cNvSpPr>
          <p:nvPr>
            <p:ph type="body" idx="1"/>
          </p:nvPr>
        </p:nvSpPr>
        <p:spPr/>
        <p:txBody>
          <a:bodyPr/>
          <a:lstStyle/>
          <a:p>
            <a:r>
              <a:rPr lang="en-US" dirty="0"/>
              <a:t>Settle in and be prepared to share:</a:t>
            </a:r>
          </a:p>
          <a:p>
            <a:pPr marL="482600" indent="-457200">
              <a:buAutoNum type="arabicPeriod"/>
            </a:pPr>
            <a:r>
              <a:rPr lang="en-US" dirty="0"/>
              <a:t>Your name </a:t>
            </a:r>
          </a:p>
          <a:p>
            <a:pPr marL="482600" indent="-457200">
              <a:buAutoNum type="arabicPeriod"/>
            </a:pPr>
            <a:r>
              <a:rPr lang="en-US" dirty="0"/>
              <a:t>Where are you located</a:t>
            </a:r>
          </a:p>
          <a:p>
            <a:pPr marL="482600" indent="-457200">
              <a:buAutoNum type="arabicPeriod"/>
            </a:pPr>
            <a:r>
              <a:rPr lang="en-US" dirty="0"/>
              <a:t>One hope or concern you have about your community’s youth mental health</a:t>
            </a:r>
          </a:p>
        </p:txBody>
      </p:sp>
    </p:spTree>
    <p:extLst>
      <p:ext uri="{BB962C8B-B14F-4D97-AF65-F5344CB8AC3E}">
        <p14:creationId xmlns:p14="http://schemas.microsoft.com/office/powerpoint/2010/main" val="264251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36F0-B21E-E40A-5F85-CAA48FF34CC8}"/>
              </a:ext>
            </a:extLst>
          </p:cNvPr>
          <p:cNvSpPr>
            <a:spLocks noGrp="1"/>
          </p:cNvSpPr>
          <p:nvPr>
            <p:ph type="title"/>
          </p:nvPr>
        </p:nvSpPr>
        <p:spPr/>
        <p:txBody>
          <a:bodyPr/>
          <a:lstStyle/>
          <a:p>
            <a:r>
              <a:rPr lang="en-US" dirty="0">
                <a:solidFill>
                  <a:schemeClr val="tx1"/>
                </a:solidFill>
              </a:rPr>
              <a:t>Harms of Social Media</a:t>
            </a:r>
          </a:p>
        </p:txBody>
      </p:sp>
      <p:sp>
        <p:nvSpPr>
          <p:cNvPr id="3" name="Text Placeholder 2">
            <a:extLst>
              <a:ext uri="{FF2B5EF4-FFF2-40B4-BE49-F238E27FC236}">
                <a16:creationId xmlns:a16="http://schemas.microsoft.com/office/drawing/2014/main" id="{0A91FB83-C027-F8E0-361B-B652DB2BFE8F}"/>
              </a:ext>
            </a:extLst>
          </p:cNvPr>
          <p:cNvSpPr>
            <a:spLocks noGrp="1"/>
          </p:cNvSpPr>
          <p:nvPr>
            <p:ph type="body" idx="1"/>
          </p:nvPr>
        </p:nvSpPr>
        <p:spPr>
          <a:xfrm>
            <a:off x="459646" y="1364462"/>
            <a:ext cx="8229600" cy="4426738"/>
          </a:xfrm>
        </p:spPr>
        <p:txBody>
          <a:bodyPr/>
          <a:lstStyle/>
          <a:p>
            <a:r>
              <a:rPr lang="en-US" dirty="0"/>
              <a:t>Greater social media use predictive of:</a:t>
            </a:r>
          </a:p>
          <a:p>
            <a:endParaRPr lang="en-US" dirty="0"/>
          </a:p>
          <a:p>
            <a:pPr marL="368300" indent="-342900">
              <a:buFont typeface="Wingdings" panose="05000000000000000000" pitchFamily="2" charset="2"/>
              <a:buChar char="Ø"/>
            </a:pPr>
            <a:r>
              <a:rPr lang="en-US" sz="2200" dirty="0"/>
              <a:t>Poor sleep</a:t>
            </a:r>
          </a:p>
          <a:p>
            <a:pPr marL="368300" indent="-342900">
              <a:buFont typeface="Wingdings" panose="05000000000000000000" pitchFamily="2" charset="2"/>
              <a:buChar char="Ø"/>
            </a:pPr>
            <a:r>
              <a:rPr lang="en-US" sz="2200" dirty="0"/>
              <a:t>Online harassment</a:t>
            </a:r>
          </a:p>
          <a:p>
            <a:pPr marL="368300" indent="-342900">
              <a:buFont typeface="Wingdings" panose="05000000000000000000" pitchFamily="2" charset="2"/>
              <a:buChar char="Ø"/>
            </a:pPr>
            <a:r>
              <a:rPr lang="en-US" sz="2200" dirty="0"/>
              <a:t>Poor body image</a:t>
            </a:r>
          </a:p>
          <a:p>
            <a:pPr marL="368300" indent="-342900">
              <a:buFont typeface="Wingdings" panose="05000000000000000000" pitchFamily="2" charset="2"/>
              <a:buChar char="Ø"/>
            </a:pPr>
            <a:r>
              <a:rPr lang="en-US" sz="2200" dirty="0"/>
              <a:t>Low self esteem</a:t>
            </a:r>
          </a:p>
          <a:p>
            <a:pPr marL="368300" indent="-342900">
              <a:buFont typeface="Wingdings" panose="05000000000000000000" pitchFamily="2" charset="2"/>
              <a:buChar char="Ø"/>
            </a:pPr>
            <a:r>
              <a:rPr lang="en-US" sz="2200" dirty="0"/>
              <a:t>Depressive symptoms</a:t>
            </a:r>
          </a:p>
          <a:p>
            <a:endParaRPr lang="en-US" dirty="0"/>
          </a:p>
          <a:p>
            <a:endParaRPr lang="en-US" dirty="0"/>
          </a:p>
          <a:p>
            <a:endParaRPr lang="en-US" dirty="0"/>
          </a:p>
        </p:txBody>
      </p:sp>
    </p:spTree>
    <p:extLst>
      <p:ext uri="{BB962C8B-B14F-4D97-AF65-F5344CB8AC3E}">
        <p14:creationId xmlns:p14="http://schemas.microsoft.com/office/powerpoint/2010/main" val="241735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36F0-B21E-E40A-5F85-CAA48FF34CC8}"/>
              </a:ext>
            </a:extLst>
          </p:cNvPr>
          <p:cNvSpPr>
            <a:spLocks noGrp="1"/>
          </p:cNvSpPr>
          <p:nvPr>
            <p:ph type="title"/>
          </p:nvPr>
        </p:nvSpPr>
        <p:spPr/>
        <p:txBody>
          <a:bodyPr/>
          <a:lstStyle/>
          <a:p>
            <a:r>
              <a:rPr lang="en-US" dirty="0">
                <a:solidFill>
                  <a:schemeClr val="tx1"/>
                </a:solidFill>
              </a:rPr>
              <a:t>Harms of Social Media</a:t>
            </a:r>
          </a:p>
        </p:txBody>
      </p:sp>
      <p:sp>
        <p:nvSpPr>
          <p:cNvPr id="3" name="Text Placeholder 2">
            <a:extLst>
              <a:ext uri="{FF2B5EF4-FFF2-40B4-BE49-F238E27FC236}">
                <a16:creationId xmlns:a16="http://schemas.microsoft.com/office/drawing/2014/main" id="{0A91FB83-C027-F8E0-361B-B652DB2BFE8F}"/>
              </a:ext>
            </a:extLst>
          </p:cNvPr>
          <p:cNvSpPr>
            <a:spLocks noGrp="1"/>
          </p:cNvSpPr>
          <p:nvPr>
            <p:ph type="body" idx="1"/>
          </p:nvPr>
        </p:nvSpPr>
        <p:spPr>
          <a:xfrm>
            <a:off x="459646" y="1364462"/>
            <a:ext cx="8229600" cy="4426738"/>
          </a:xfrm>
        </p:spPr>
        <p:txBody>
          <a:bodyPr/>
          <a:lstStyle/>
          <a:p>
            <a:r>
              <a:rPr lang="en-US" dirty="0"/>
              <a:t>3 hrs. per day 2x’s the risk of poor mental health outcomes including depression and anxiety</a:t>
            </a:r>
          </a:p>
          <a:p>
            <a:endParaRPr lang="en-US" dirty="0"/>
          </a:p>
          <a:p>
            <a:r>
              <a:rPr lang="en-US" dirty="0"/>
              <a:t>Excessive use is related to sleep difficulties and depression</a:t>
            </a:r>
          </a:p>
          <a:p>
            <a:endParaRPr lang="en-US" dirty="0"/>
          </a:p>
          <a:p>
            <a:r>
              <a:rPr lang="en-US" dirty="0"/>
              <a:t> A survey of 8th and 10th graders, the average time spent on social media is 3.5 hours per day</a:t>
            </a:r>
          </a:p>
          <a:p>
            <a:pPr marL="368300" indent="-342900">
              <a:buFont typeface="Wingdings" panose="05000000000000000000" pitchFamily="2" charset="2"/>
              <a:buChar char="Ø"/>
            </a:pPr>
            <a:r>
              <a:rPr lang="en-US" dirty="0"/>
              <a:t>1-in-4 spend 5+ hours per day </a:t>
            </a:r>
          </a:p>
          <a:p>
            <a:pPr marL="368300" indent="-342900">
              <a:buFont typeface="Wingdings" panose="05000000000000000000" pitchFamily="2" charset="2"/>
              <a:buChar char="Ø"/>
            </a:pPr>
            <a:r>
              <a:rPr lang="en-US" dirty="0"/>
              <a:t>1-in-7 spend 7+ hours per day </a:t>
            </a:r>
          </a:p>
        </p:txBody>
      </p:sp>
    </p:spTree>
    <p:extLst>
      <p:ext uri="{BB962C8B-B14F-4D97-AF65-F5344CB8AC3E}">
        <p14:creationId xmlns:p14="http://schemas.microsoft.com/office/powerpoint/2010/main" val="387790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36F0-B21E-E40A-5F85-CAA48FF34CC8}"/>
              </a:ext>
            </a:extLst>
          </p:cNvPr>
          <p:cNvSpPr>
            <a:spLocks noGrp="1"/>
          </p:cNvSpPr>
          <p:nvPr>
            <p:ph type="title"/>
          </p:nvPr>
        </p:nvSpPr>
        <p:spPr/>
        <p:txBody>
          <a:bodyPr/>
          <a:lstStyle/>
          <a:p>
            <a:r>
              <a:rPr lang="en-US" dirty="0">
                <a:solidFill>
                  <a:schemeClr val="tx1"/>
                </a:solidFill>
              </a:rPr>
              <a:t>Harms of Social Media</a:t>
            </a:r>
          </a:p>
        </p:txBody>
      </p:sp>
      <p:sp>
        <p:nvSpPr>
          <p:cNvPr id="3" name="Text Placeholder 2">
            <a:extLst>
              <a:ext uri="{FF2B5EF4-FFF2-40B4-BE49-F238E27FC236}">
                <a16:creationId xmlns:a16="http://schemas.microsoft.com/office/drawing/2014/main" id="{0A91FB83-C027-F8E0-361B-B652DB2BFE8F}"/>
              </a:ext>
            </a:extLst>
          </p:cNvPr>
          <p:cNvSpPr>
            <a:spLocks noGrp="1"/>
          </p:cNvSpPr>
          <p:nvPr>
            <p:ph type="body" idx="1"/>
          </p:nvPr>
        </p:nvSpPr>
        <p:spPr>
          <a:xfrm>
            <a:off x="459646" y="1364462"/>
            <a:ext cx="8229600" cy="4426738"/>
          </a:xfrm>
        </p:spPr>
        <p:txBody>
          <a:bodyPr/>
          <a:lstStyle/>
          <a:p>
            <a:r>
              <a:rPr lang="en-US" dirty="0"/>
              <a:t>Cyberbullying: connection between cyberbullying via social media and depression</a:t>
            </a:r>
          </a:p>
          <a:p>
            <a:endParaRPr lang="en-US" dirty="0"/>
          </a:p>
          <a:p>
            <a:r>
              <a:rPr lang="en-US" dirty="0"/>
              <a:t>Predatory Behaviors: </a:t>
            </a:r>
          </a:p>
          <a:p>
            <a:r>
              <a:rPr lang="en-US" dirty="0"/>
              <a:t>Nearly 6-in-10 adolescent girls say they’ve been contacted </a:t>
            </a:r>
          </a:p>
          <a:p>
            <a:r>
              <a:rPr lang="en-US" dirty="0"/>
              <a:t>by a stranger in ways that make them feel uncomfortable.</a:t>
            </a:r>
          </a:p>
          <a:p>
            <a:endParaRPr lang="en-US" dirty="0"/>
          </a:p>
          <a:p>
            <a:endParaRPr lang="en-US" dirty="0"/>
          </a:p>
          <a:p>
            <a:endParaRPr lang="en-US" dirty="0"/>
          </a:p>
        </p:txBody>
      </p:sp>
    </p:spTree>
    <p:extLst>
      <p:ext uri="{BB962C8B-B14F-4D97-AF65-F5344CB8AC3E}">
        <p14:creationId xmlns:p14="http://schemas.microsoft.com/office/powerpoint/2010/main" val="221015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D9EB-A17A-B813-0357-D51646EEE663}"/>
              </a:ext>
            </a:extLst>
          </p:cNvPr>
          <p:cNvSpPr>
            <a:spLocks noGrp="1"/>
          </p:cNvSpPr>
          <p:nvPr>
            <p:ph type="title"/>
          </p:nvPr>
        </p:nvSpPr>
        <p:spPr/>
        <p:txBody>
          <a:bodyPr/>
          <a:lstStyle/>
          <a:p>
            <a:r>
              <a:rPr lang="en-US" dirty="0">
                <a:solidFill>
                  <a:schemeClr val="tx1"/>
                </a:solidFill>
              </a:rPr>
              <a:t>Discuss</a:t>
            </a:r>
          </a:p>
        </p:txBody>
      </p:sp>
      <p:sp>
        <p:nvSpPr>
          <p:cNvPr id="3" name="Text Placeholder 2">
            <a:extLst>
              <a:ext uri="{FF2B5EF4-FFF2-40B4-BE49-F238E27FC236}">
                <a16:creationId xmlns:a16="http://schemas.microsoft.com/office/drawing/2014/main" id="{DB0E1276-E771-9E5F-18FD-950203B16DD3}"/>
              </a:ext>
            </a:extLst>
          </p:cNvPr>
          <p:cNvSpPr>
            <a:spLocks noGrp="1"/>
          </p:cNvSpPr>
          <p:nvPr>
            <p:ph type="body" idx="1"/>
          </p:nvPr>
        </p:nvSpPr>
        <p:spPr/>
        <p:txBody>
          <a:bodyPr/>
          <a:lstStyle/>
          <a:p>
            <a:r>
              <a:rPr lang="en-US" dirty="0"/>
              <a:t>What is happening in your own community?</a:t>
            </a:r>
          </a:p>
          <a:p>
            <a:endParaRPr lang="en-US" dirty="0"/>
          </a:p>
          <a:p>
            <a:r>
              <a:rPr lang="en-US" dirty="0"/>
              <a:t>What is your coalition doing now to impact:</a:t>
            </a:r>
          </a:p>
          <a:p>
            <a:r>
              <a:rPr lang="en-US" dirty="0"/>
              <a:t>	Youth mental health</a:t>
            </a:r>
          </a:p>
          <a:p>
            <a:r>
              <a:rPr lang="en-US" dirty="0"/>
              <a:t>	Social media impacts on mental health </a:t>
            </a:r>
          </a:p>
          <a:p>
            <a:endParaRPr lang="en-US" dirty="0"/>
          </a:p>
          <a:p>
            <a:r>
              <a:rPr lang="en-US" b="1" dirty="0"/>
              <a:t>Share out: </a:t>
            </a:r>
            <a:r>
              <a:rPr lang="en-US" dirty="0"/>
              <a:t>1-2 ideas from your group's discussion</a:t>
            </a:r>
          </a:p>
        </p:txBody>
      </p:sp>
    </p:spTree>
    <p:extLst>
      <p:ext uri="{BB962C8B-B14F-4D97-AF65-F5344CB8AC3E}">
        <p14:creationId xmlns:p14="http://schemas.microsoft.com/office/powerpoint/2010/main" val="2459227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D9EB-A17A-B813-0357-D51646EEE663}"/>
              </a:ext>
            </a:extLst>
          </p:cNvPr>
          <p:cNvSpPr>
            <a:spLocks noGrp="1"/>
          </p:cNvSpPr>
          <p:nvPr>
            <p:ph type="title"/>
          </p:nvPr>
        </p:nvSpPr>
        <p:spPr/>
        <p:txBody>
          <a:bodyPr/>
          <a:lstStyle/>
          <a:p>
            <a:r>
              <a:rPr lang="en-US" dirty="0">
                <a:solidFill>
                  <a:schemeClr val="tx1"/>
                </a:solidFill>
              </a:rPr>
              <a:t>Review &amp; Discuss</a:t>
            </a:r>
          </a:p>
        </p:txBody>
      </p:sp>
      <p:sp>
        <p:nvSpPr>
          <p:cNvPr id="3" name="Text Placeholder 2">
            <a:extLst>
              <a:ext uri="{FF2B5EF4-FFF2-40B4-BE49-F238E27FC236}">
                <a16:creationId xmlns:a16="http://schemas.microsoft.com/office/drawing/2014/main" id="{DB0E1276-E771-9E5F-18FD-950203B16DD3}"/>
              </a:ext>
            </a:extLst>
          </p:cNvPr>
          <p:cNvSpPr>
            <a:spLocks noGrp="1"/>
          </p:cNvSpPr>
          <p:nvPr>
            <p:ph type="body" idx="1"/>
          </p:nvPr>
        </p:nvSpPr>
        <p:spPr>
          <a:xfrm>
            <a:off x="457200" y="1142999"/>
            <a:ext cx="8229600" cy="4292601"/>
          </a:xfrm>
        </p:spPr>
        <p:txBody>
          <a:bodyPr/>
          <a:lstStyle/>
          <a:p>
            <a:r>
              <a:rPr lang="en-US" sz="2000" b="1" dirty="0"/>
              <a:t>Review</a:t>
            </a:r>
            <a:r>
              <a:rPr lang="en-US" sz="2000" dirty="0"/>
              <a:t> suggestions in the advisories for your assigned sector </a:t>
            </a:r>
          </a:p>
          <a:p>
            <a:endParaRPr lang="en-US" sz="2000" dirty="0"/>
          </a:p>
          <a:p>
            <a:r>
              <a:rPr lang="en-US" sz="2000" b="1" dirty="0"/>
              <a:t>Discuss: </a:t>
            </a:r>
            <a:r>
              <a:rPr lang="en-US" sz="2000" dirty="0"/>
              <a:t>Brainstorm i</a:t>
            </a:r>
            <a:r>
              <a:rPr lang="en-US" sz="2000" dirty="0">
                <a:effectLst/>
                <a:latin typeface="Calibri" panose="020F0502020204030204" pitchFamily="34" charset="0"/>
                <a:ea typeface="Calibri" panose="020F0502020204030204" pitchFamily="34" charset="0"/>
              </a:rPr>
              <a:t>deas of what your coalition could do to address mental health and social media impacts on mental health in your community? </a:t>
            </a:r>
          </a:p>
          <a:p>
            <a:endParaRPr lang="en-US" sz="2000" dirty="0"/>
          </a:p>
          <a:p>
            <a:pPr marL="285750" indent="-285750">
              <a:lnSpc>
                <a:spcPct val="107000"/>
              </a:lnSpc>
              <a:spcBef>
                <a:spcPts val="0"/>
              </a:spcBef>
              <a:buFont typeface="Arial" panose="020B0604020202020204" pitchFamily="34" charset="0"/>
              <a:buChar char="•"/>
            </a:pPr>
            <a:r>
              <a:rPr lang="en-US" sz="1800" dirty="0"/>
              <a:t>Youth -- </a:t>
            </a:r>
            <a:r>
              <a:rPr lang="en-US" sz="1800" dirty="0">
                <a:effectLst/>
                <a:latin typeface="Calibri" panose="020F0502020204030204" pitchFamily="34" charset="0"/>
                <a:ea typeface="Calibri" panose="020F0502020204030204" pitchFamily="34" charset="0"/>
                <a:cs typeface="Calibri" panose="020F0502020204030204" pitchFamily="34" charset="0"/>
              </a:rPr>
              <a:t>MH: pg. 14 – 15; SM&amp;YMH pg. 18</a:t>
            </a:r>
            <a:endParaRPr lang="en-US" sz="1800" dirty="0">
              <a:cs typeface="Times New Roman" panose="02020603050405020304" pitchFamily="18" charset="0"/>
            </a:endParaRPr>
          </a:p>
          <a:p>
            <a:pPr marL="285750" indent="-285750">
              <a:lnSpc>
                <a:spcPct val="107000"/>
              </a:lnSpc>
              <a:spcBef>
                <a:spcPts val="0"/>
              </a:spcBef>
              <a:buFont typeface="Arial" panose="020B0604020202020204" pitchFamily="34" charset="0"/>
              <a:buChar char="•"/>
            </a:pPr>
            <a:r>
              <a:rPr lang="en-US" sz="1800" dirty="0"/>
              <a:t>Families -- </a:t>
            </a:r>
            <a:r>
              <a:rPr lang="en-US" sz="1800" dirty="0">
                <a:effectLst/>
                <a:latin typeface="Calibri" panose="020F0502020204030204" pitchFamily="34" charset="0"/>
                <a:ea typeface="Calibri" panose="020F0502020204030204" pitchFamily="34" charset="0"/>
                <a:cs typeface="Calibri" panose="020F0502020204030204" pitchFamily="34" charset="0"/>
              </a:rPr>
              <a:t>MH: pg. 16-18; SM&amp;YMH pg. 17</a:t>
            </a:r>
            <a:endParaRPr lang="en-US" sz="1800" dirty="0"/>
          </a:p>
          <a:p>
            <a:pPr marL="311150" indent="-285750">
              <a:buFont typeface="Arial" panose="020B0604020202020204" pitchFamily="34" charset="0"/>
              <a:buChar char="•"/>
            </a:pPr>
            <a:r>
              <a:rPr lang="en-US" sz="1800" dirty="0"/>
              <a:t>Schools -- </a:t>
            </a:r>
            <a:r>
              <a:rPr lang="en-US" sz="1800" dirty="0">
                <a:effectLst/>
                <a:latin typeface="Calibri" panose="020F0502020204030204" pitchFamily="34" charset="0"/>
                <a:ea typeface="Calibri" panose="020F0502020204030204" pitchFamily="34" charset="0"/>
                <a:cs typeface="Calibri" panose="020F0502020204030204" pitchFamily="34" charset="0"/>
              </a:rPr>
              <a:t>MH: pg. 19-20</a:t>
            </a:r>
            <a:endParaRPr lang="en-US" sz="1800" dirty="0"/>
          </a:p>
          <a:p>
            <a:pPr marL="311150" indent="-285750">
              <a:buFont typeface="Arial" panose="020B0604020202020204" pitchFamily="34" charset="0"/>
              <a:buChar char="•"/>
            </a:pPr>
            <a:r>
              <a:rPr lang="en-US" sz="1800" dirty="0"/>
              <a:t>Policy -- </a:t>
            </a:r>
            <a:r>
              <a:rPr lang="en-US" sz="1800" dirty="0">
                <a:effectLst/>
                <a:latin typeface="Calibri" panose="020F0502020204030204" pitchFamily="34" charset="0"/>
                <a:ea typeface="Calibri" panose="020F0502020204030204" pitchFamily="34" charset="0"/>
              </a:rPr>
              <a:t>SM&amp;YMH pg. 15</a:t>
            </a:r>
            <a:endParaRPr lang="en-US" sz="1800" dirty="0"/>
          </a:p>
          <a:p>
            <a:pPr marL="311150" indent="-285750">
              <a:buFont typeface="Arial" panose="020B0604020202020204" pitchFamily="34" charset="0"/>
              <a:buChar char="•"/>
            </a:pPr>
            <a:r>
              <a:rPr lang="en-US" sz="1800" dirty="0"/>
              <a:t>Community Organizations -- </a:t>
            </a:r>
            <a:r>
              <a:rPr lang="en-US" sz="1800" dirty="0">
                <a:effectLst/>
                <a:latin typeface="Calibri" panose="020F0502020204030204" pitchFamily="34" charset="0"/>
                <a:ea typeface="Calibri" panose="020F0502020204030204" pitchFamily="34" charset="0"/>
                <a:cs typeface="Calibri" panose="020F0502020204030204" pitchFamily="34" charset="0"/>
              </a:rPr>
              <a:t>MH: pg. 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68300" indent="-342900">
              <a:buFont typeface="Wingdings" panose="05000000000000000000" pitchFamily="2" charset="2"/>
              <a:buChar char="§"/>
            </a:pPr>
            <a:endParaRPr lang="en-US" sz="2000" dirty="0"/>
          </a:p>
          <a:p>
            <a:r>
              <a:rPr lang="en-US" sz="2000" b="1" dirty="0"/>
              <a:t>Share Out: </a:t>
            </a:r>
            <a:r>
              <a:rPr lang="en-US" sz="2000" dirty="0"/>
              <a:t>Top 2 ideas from group’s discussion</a:t>
            </a:r>
            <a:endParaRPr lang="en-US" sz="2000" b="1" dirty="0"/>
          </a:p>
          <a:p>
            <a:endParaRPr lang="en-US" dirty="0"/>
          </a:p>
        </p:txBody>
      </p:sp>
    </p:spTree>
    <p:extLst>
      <p:ext uri="{BB962C8B-B14F-4D97-AF65-F5344CB8AC3E}">
        <p14:creationId xmlns:p14="http://schemas.microsoft.com/office/powerpoint/2010/main" val="2252549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D9EB-A17A-B813-0357-D51646EEE663}"/>
              </a:ext>
            </a:extLst>
          </p:cNvPr>
          <p:cNvSpPr>
            <a:spLocks noGrp="1"/>
          </p:cNvSpPr>
          <p:nvPr>
            <p:ph type="title"/>
          </p:nvPr>
        </p:nvSpPr>
        <p:spPr/>
        <p:txBody>
          <a:bodyPr/>
          <a:lstStyle/>
          <a:p>
            <a:r>
              <a:rPr lang="en-US" dirty="0">
                <a:solidFill>
                  <a:schemeClr val="tx1"/>
                </a:solidFill>
              </a:rPr>
              <a:t>Checkout Question </a:t>
            </a:r>
          </a:p>
        </p:txBody>
      </p:sp>
      <p:sp>
        <p:nvSpPr>
          <p:cNvPr id="3" name="Text Placeholder 2">
            <a:extLst>
              <a:ext uri="{FF2B5EF4-FFF2-40B4-BE49-F238E27FC236}">
                <a16:creationId xmlns:a16="http://schemas.microsoft.com/office/drawing/2014/main" id="{DB0E1276-E771-9E5F-18FD-950203B16DD3}"/>
              </a:ext>
            </a:extLst>
          </p:cNvPr>
          <p:cNvSpPr>
            <a:spLocks noGrp="1"/>
          </p:cNvSpPr>
          <p:nvPr>
            <p:ph type="body" idx="1"/>
          </p:nvPr>
        </p:nvSpPr>
        <p:spPr/>
        <p:txBody>
          <a:bodyPr/>
          <a:lstStyle/>
          <a:p>
            <a:endParaRPr lang="en-US" dirty="0"/>
          </a:p>
          <a:p>
            <a:endParaRPr lang="en-US" dirty="0"/>
          </a:p>
          <a:p>
            <a:endParaRPr lang="en-US" dirty="0"/>
          </a:p>
          <a:p>
            <a:r>
              <a:rPr lang="en-US" dirty="0">
                <a:ea typeface="Arial" panose="020B0604020202020204" pitchFamily="34" charset="0"/>
              </a:rPr>
              <a:t>W</a:t>
            </a:r>
            <a:r>
              <a:rPr lang="en-US" dirty="0">
                <a:effectLst/>
                <a:latin typeface="Calibri" panose="020F0502020204030204" pitchFamily="34" charset="0"/>
                <a:ea typeface="Arial" panose="020B0604020202020204" pitchFamily="34" charset="0"/>
              </a:rPr>
              <a:t>hat is one thing you will take from today to help your coalition take the next steps necessary to increase their capacity to address mental health? </a:t>
            </a:r>
            <a:endParaRPr lang="en-US" dirty="0"/>
          </a:p>
        </p:txBody>
      </p:sp>
    </p:spTree>
    <p:extLst>
      <p:ext uri="{BB962C8B-B14F-4D97-AF65-F5344CB8AC3E}">
        <p14:creationId xmlns:p14="http://schemas.microsoft.com/office/powerpoint/2010/main" val="245896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5" name="Google Shape;221;p2">
            <a:extLst>
              <a:ext uri="{FF2B5EF4-FFF2-40B4-BE49-F238E27FC236}">
                <a16:creationId xmlns:a16="http://schemas.microsoft.com/office/drawing/2014/main" id="{9E1C8335-CF30-375E-6D45-8D013595F704}"/>
              </a:ext>
            </a:extLst>
          </p:cNvPr>
          <p:cNvSpPr txBox="1">
            <a:spLocks/>
          </p:cNvSpPr>
          <p:nvPr/>
        </p:nvSpPr>
        <p:spPr>
          <a:xfrm>
            <a:off x="599381" y="1223544"/>
            <a:ext cx="8303355" cy="173638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Calibri" panose="020F0502020204030204" pitchFamily="34" charset="0"/>
                <a:ea typeface="Arial"/>
                <a:cs typeface="Calibri" panose="020F0502020204030204" pitchFamily="34" charset="0"/>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pPr algn="ctr">
              <a:lnSpc>
                <a:spcPct val="80000"/>
              </a:lnSpc>
              <a:spcBef>
                <a:spcPts val="1200"/>
              </a:spcBef>
              <a:spcAft>
                <a:spcPts val="1200"/>
              </a:spcAft>
              <a:buClr>
                <a:srgbClr val="204851"/>
              </a:buClr>
              <a:buSzPts val="900"/>
            </a:pPr>
            <a:r>
              <a:rPr lang="en-US" sz="3300" b="0" dirty="0">
                <a:solidFill>
                  <a:srgbClr val="204851"/>
                </a:solidFill>
                <a:latin typeface="Calibri"/>
                <a:ea typeface="EB Garamond"/>
                <a:cs typeface="Calibri"/>
                <a:sym typeface="EB Garamond"/>
              </a:rPr>
              <a:t>Communities That Care </a:t>
            </a:r>
          </a:p>
          <a:p>
            <a:pPr algn="ctr">
              <a:lnSpc>
                <a:spcPct val="80000"/>
              </a:lnSpc>
              <a:spcBef>
                <a:spcPts val="1200"/>
              </a:spcBef>
              <a:spcAft>
                <a:spcPts val="1200"/>
              </a:spcAft>
              <a:buClr>
                <a:srgbClr val="204851"/>
              </a:buClr>
              <a:buSzPts val="900"/>
            </a:pPr>
            <a:r>
              <a:rPr lang="en-US" sz="3300" b="0" dirty="0">
                <a:solidFill>
                  <a:srgbClr val="204851"/>
                </a:solidFill>
                <a:latin typeface="Calibri"/>
                <a:ea typeface="EB Garamond"/>
                <a:cs typeface="Calibri"/>
                <a:sym typeface="EB Garamond"/>
              </a:rPr>
              <a:t>Monthly Learning Series</a:t>
            </a:r>
          </a:p>
          <a:p>
            <a:pPr algn="ctr">
              <a:lnSpc>
                <a:spcPct val="80000"/>
              </a:lnSpc>
              <a:spcBef>
                <a:spcPts val="1200"/>
              </a:spcBef>
              <a:spcAft>
                <a:spcPts val="1200"/>
              </a:spcAft>
              <a:buClr>
                <a:srgbClr val="204851"/>
              </a:buClr>
              <a:buSzPts val="900"/>
            </a:pPr>
            <a:r>
              <a:rPr lang="en-US" sz="2400" b="0" dirty="0">
                <a:solidFill>
                  <a:srgbClr val="204851"/>
                </a:solidFill>
                <a:latin typeface="Calibri"/>
                <a:ea typeface="EB Garamond"/>
                <a:cs typeface="Calibri"/>
                <a:sym typeface="EB Garamond"/>
              </a:rPr>
              <a:t>Sept. 28, 2023 </a:t>
            </a:r>
            <a:br>
              <a:rPr lang="en-US" sz="2400" b="0" dirty="0">
                <a:ea typeface="EB Garamond"/>
              </a:rPr>
            </a:br>
            <a:br>
              <a:rPr lang="en-US" sz="1000" b="0" dirty="0">
                <a:ea typeface="EB Garamond"/>
              </a:rPr>
            </a:br>
            <a:endParaRPr lang="en-US" sz="2400" b="0" dirty="0">
              <a:solidFill>
                <a:srgbClr val="204851"/>
              </a:solidFill>
              <a:latin typeface="Calibri"/>
              <a:ea typeface="EB Garamond"/>
              <a:cs typeface="Calibri"/>
              <a:sym typeface="EB Garamond"/>
            </a:endParaRPr>
          </a:p>
        </p:txBody>
      </p:sp>
      <p:sp>
        <p:nvSpPr>
          <p:cNvPr id="9" name="Google Shape;214;p1">
            <a:extLst>
              <a:ext uri="{FF2B5EF4-FFF2-40B4-BE49-F238E27FC236}">
                <a16:creationId xmlns:a16="http://schemas.microsoft.com/office/drawing/2014/main" id="{D433AB8B-3995-EDC9-5E1D-B0124F418CAE}"/>
              </a:ext>
            </a:extLst>
          </p:cNvPr>
          <p:cNvSpPr txBox="1">
            <a:spLocks/>
          </p:cNvSpPr>
          <p:nvPr/>
        </p:nvSpPr>
        <p:spPr>
          <a:xfrm>
            <a:off x="599381" y="3547538"/>
            <a:ext cx="7979816" cy="2091267"/>
          </a:xfrm>
          <a:prstGeom prst="rect">
            <a:avLst/>
          </a:prstGeom>
          <a:solidFill>
            <a:srgbClr val="406E78"/>
          </a:solidFill>
          <a:ln>
            <a:noFill/>
          </a:ln>
          <a:effectLst>
            <a:outerShdw blurRad="50800" dist="38100" dir="2700000" algn="tl" rotWithShape="0">
              <a:prstClr val="black">
                <a:alpha val="40000"/>
              </a:prstClr>
            </a:outerShdw>
          </a:effectLst>
        </p:spPr>
        <p:txBody>
          <a:bodyPr spcFirstLastPara="1" wrap="square" lIns="91425" tIns="91440" rIns="91425" bIns="91440" anchor="ctr" anchorCtr="0">
            <a:noAutofit/>
          </a:bodyPr>
          <a:lstStyle>
            <a:defPPr marR="0" lvl="0" algn="l" rtl="0">
              <a:lnSpc>
                <a:spcPct val="100000"/>
              </a:lnSpc>
              <a:spcBef>
                <a:spcPts val="0"/>
              </a:spcBef>
              <a:spcAft>
                <a:spcPts val="0"/>
              </a:spcAft>
            </a:defPPr>
            <a:lvl1pPr marL="25400" marR="0" lvl="0" indent="0" algn="l" rtl="0">
              <a:lnSpc>
                <a:spcPct val="100000"/>
              </a:lnSpc>
              <a:spcBef>
                <a:spcPts val="640"/>
              </a:spcBef>
              <a:spcAft>
                <a:spcPts val="0"/>
              </a:spcAft>
              <a:buClr>
                <a:schemeClr val="dk1"/>
              </a:buClr>
              <a:buSzPts val="3200"/>
              <a:buFontTx/>
              <a:buNone/>
              <a:defRPr sz="24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406400" algn="l" rtl="0">
              <a:lnSpc>
                <a:spcPct val="100000"/>
              </a:lnSpc>
              <a:spcBef>
                <a:spcPts val="560"/>
              </a:spcBef>
              <a:spcAft>
                <a:spcPts val="0"/>
              </a:spcAft>
              <a:buClr>
                <a:schemeClr val="dk1"/>
              </a:buClr>
              <a:buSzPts val="2800"/>
              <a:buFont typeface="Arial"/>
              <a:buChar char="–"/>
              <a:defRPr sz="14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1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14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algn="ctr">
              <a:lnSpc>
                <a:spcPct val="80000"/>
              </a:lnSpc>
              <a:spcBef>
                <a:spcPts val="3600"/>
              </a:spcBef>
              <a:spcAft>
                <a:spcPts val="1200"/>
              </a:spcAft>
              <a:buClr>
                <a:srgbClr val="204851"/>
              </a:buClr>
              <a:buSzPts val="2000"/>
            </a:pPr>
            <a:endParaRPr lang="en-US" dirty="0">
              <a:solidFill>
                <a:schemeClr val="bg1"/>
              </a:solidFill>
              <a:latin typeface="+mj-lt"/>
              <a:ea typeface="EB Garamond"/>
              <a:cs typeface="EB Garamond"/>
              <a:sym typeface="EB Garamond"/>
            </a:endParaRPr>
          </a:p>
          <a:p>
            <a:pPr marL="0" algn="ctr">
              <a:lnSpc>
                <a:spcPct val="80000"/>
              </a:lnSpc>
              <a:spcBef>
                <a:spcPts val="3600"/>
              </a:spcBef>
              <a:spcAft>
                <a:spcPts val="1200"/>
              </a:spcAft>
              <a:buClr>
                <a:srgbClr val="204851"/>
              </a:buClr>
              <a:buSzPts val="2000"/>
            </a:pPr>
            <a:r>
              <a:rPr lang="en-US" dirty="0">
                <a:solidFill>
                  <a:schemeClr val="bg1"/>
                </a:solidFill>
                <a:latin typeface="+mj-lt"/>
                <a:ea typeface="EB Garamond"/>
                <a:cs typeface="EB Garamond"/>
                <a:sym typeface="EB Garamond"/>
              </a:rPr>
              <a:t>Capetra Parker, MPH, Prevention Strategist</a:t>
            </a:r>
          </a:p>
          <a:p>
            <a:pPr marL="0" algn="ctr">
              <a:lnSpc>
                <a:spcPct val="80000"/>
              </a:lnSpc>
              <a:spcBef>
                <a:spcPts val="3600"/>
              </a:spcBef>
              <a:spcAft>
                <a:spcPts val="1200"/>
              </a:spcAft>
              <a:buClr>
                <a:srgbClr val="204851"/>
              </a:buClr>
              <a:buSzPts val="2000"/>
            </a:pPr>
            <a:r>
              <a:rPr lang="en-US" dirty="0">
                <a:solidFill>
                  <a:schemeClr val="bg1"/>
                </a:solidFill>
                <a:latin typeface="+mj-lt"/>
                <a:ea typeface="EB Garamond"/>
                <a:cs typeface="EB Garamond"/>
                <a:sym typeface="EB Garamond"/>
              </a:rPr>
              <a:t>Jen Hogge, LMFT, Prevention Strategist </a:t>
            </a:r>
          </a:p>
          <a:p>
            <a:pPr marL="0" algn="ctr">
              <a:spcBef>
                <a:spcPts val="3600"/>
              </a:spcBef>
              <a:spcAft>
                <a:spcPts val="1200"/>
              </a:spcAft>
              <a:buClr>
                <a:srgbClr val="204851"/>
              </a:buClr>
              <a:buSzPts val="2000"/>
            </a:pPr>
            <a:endParaRPr lang="en-US" sz="1400" dirty="0">
              <a:solidFill>
                <a:schemeClr val="bg1"/>
              </a:solidFill>
              <a:latin typeface="+mj-lt"/>
              <a:ea typeface="EB Garamond"/>
            </a:endParaRPr>
          </a:p>
          <a:p>
            <a:pPr marL="342900" indent="-342900">
              <a:lnSpc>
                <a:spcPct val="80000"/>
              </a:lnSpc>
              <a:spcBef>
                <a:spcPts val="0"/>
              </a:spcBef>
              <a:spcAft>
                <a:spcPts val="1400"/>
              </a:spcAft>
              <a:buClr>
                <a:srgbClr val="204851"/>
              </a:buClr>
              <a:buSzPts val="800"/>
              <a:buFont typeface="Arial"/>
              <a:buNone/>
            </a:pPr>
            <a:endParaRPr lang="en-US" dirty="0">
              <a:solidFill>
                <a:schemeClr val="bg1"/>
              </a:solidFill>
              <a:latin typeface="+mj-lt"/>
              <a:ea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389F08C-730C-AC33-A04B-D454D4B6A71E}"/>
              </a:ext>
            </a:extLst>
          </p:cNvPr>
          <p:cNvSpPr>
            <a:spLocks noGrp="1"/>
          </p:cNvSpPr>
          <p:nvPr>
            <p:ph type="title"/>
          </p:nvPr>
        </p:nvSpPr>
        <p:spPr/>
        <p:txBody>
          <a:bodyPr/>
          <a:lstStyle/>
          <a:p>
            <a:r>
              <a:rPr lang="en-US" altLang="en-US" dirty="0">
                <a:solidFill>
                  <a:schemeClr val="tx1"/>
                </a:solidFill>
                <a:ea typeface="ＭＳ Ｐゴシック" panose="020B0600070205080204" pitchFamily="34" charset="-128"/>
              </a:rPr>
              <a:t>Todays Agenda</a:t>
            </a:r>
          </a:p>
        </p:txBody>
      </p:sp>
      <p:sp>
        <p:nvSpPr>
          <p:cNvPr id="21507" name="Content Placeholder 2">
            <a:extLst>
              <a:ext uri="{FF2B5EF4-FFF2-40B4-BE49-F238E27FC236}">
                <a16:creationId xmlns:a16="http://schemas.microsoft.com/office/drawing/2014/main" id="{14DDB1A9-CAB0-A3A0-D8E5-5B41170F8658}"/>
              </a:ext>
            </a:extLst>
          </p:cNvPr>
          <p:cNvSpPr>
            <a:spLocks noGrp="1"/>
          </p:cNvSpPr>
          <p:nvPr>
            <p:ph idx="1"/>
          </p:nvPr>
        </p:nvSpPr>
        <p:spPr/>
        <p:txBody>
          <a:bodyPr/>
          <a:lstStyle/>
          <a:p>
            <a:pPr marL="514350" indent="-514350">
              <a:lnSpc>
                <a:spcPct val="80000"/>
              </a:lnSpc>
            </a:pPr>
            <a:r>
              <a:rPr lang="en-US" altLang="en-US" sz="2700" dirty="0">
                <a:ea typeface="ＭＳ Ｐゴシック" panose="020B0600070205080204" pitchFamily="34" charset="-128"/>
              </a:rPr>
              <a:t>Highlights from Surgeon General’s Advisories</a:t>
            </a:r>
          </a:p>
          <a:p>
            <a:pPr marL="514350" indent="-514350">
              <a:lnSpc>
                <a:spcPct val="80000"/>
              </a:lnSpc>
            </a:pPr>
            <a:endParaRPr lang="en-US" altLang="en-US" sz="2700" dirty="0">
              <a:ea typeface="ＭＳ Ｐゴシック" panose="020B0600070205080204" pitchFamily="34" charset="-128"/>
            </a:endParaRPr>
          </a:p>
          <a:p>
            <a:pPr marL="514350" indent="-514350">
              <a:lnSpc>
                <a:spcPct val="80000"/>
              </a:lnSpc>
            </a:pPr>
            <a:r>
              <a:rPr lang="en-US" altLang="en-US" sz="2700" dirty="0">
                <a:ea typeface="ＭＳ Ｐゴシック" panose="020B0600070205080204" pitchFamily="34" charset="-128"/>
              </a:rPr>
              <a:t>Collaboration with each other: </a:t>
            </a:r>
          </a:p>
          <a:p>
            <a:pPr marL="1403350" lvl="1" indent="-514350">
              <a:lnSpc>
                <a:spcPct val="80000"/>
              </a:lnSpc>
            </a:pPr>
            <a:r>
              <a:rPr lang="en-US" altLang="en-US" sz="1700" dirty="0">
                <a:ea typeface="ＭＳ Ｐゴシック" panose="020B0600070205080204" pitchFamily="34" charset="-128"/>
              </a:rPr>
              <a:t>What’s happening in our communities</a:t>
            </a:r>
          </a:p>
          <a:p>
            <a:pPr marL="1403350" lvl="1" indent="-514350">
              <a:lnSpc>
                <a:spcPct val="80000"/>
              </a:lnSpc>
            </a:pPr>
            <a:endParaRPr lang="en-US" altLang="en-US" sz="1700" dirty="0">
              <a:ea typeface="ＭＳ Ｐゴシック" panose="020B0600070205080204" pitchFamily="34" charset="-128"/>
            </a:endParaRPr>
          </a:p>
          <a:p>
            <a:pPr marL="1403350" lvl="1" indent="-514350">
              <a:lnSpc>
                <a:spcPct val="80000"/>
              </a:lnSpc>
            </a:pPr>
            <a:r>
              <a:rPr lang="en-US" altLang="en-US" sz="1700" dirty="0">
                <a:ea typeface="ＭＳ Ｐゴシック" panose="020B0600070205080204" pitchFamily="34" charset="-128"/>
              </a:rPr>
              <a:t>What strategies are communities doing now that’s working</a:t>
            </a:r>
          </a:p>
          <a:p>
            <a:pPr marL="514350" indent="-514350">
              <a:lnSpc>
                <a:spcPct val="80000"/>
              </a:lnSpc>
            </a:pPr>
            <a:endParaRPr lang="en-US" altLang="en-US" sz="2700" dirty="0">
              <a:ea typeface="ＭＳ Ｐゴシック" panose="020B0600070205080204" pitchFamily="34" charset="-128"/>
            </a:endParaRPr>
          </a:p>
          <a:p>
            <a:pPr marL="1403350" lvl="1" indent="-514350">
              <a:lnSpc>
                <a:spcPct val="80000"/>
              </a:lnSpc>
            </a:pPr>
            <a:r>
              <a:rPr lang="en-US" altLang="en-US" sz="1700" dirty="0">
                <a:ea typeface="ＭＳ Ｐゴシック" panose="020B0600070205080204" pitchFamily="34" charset="-128"/>
              </a:rPr>
              <a:t>Brainstorm strategies to implement</a:t>
            </a:r>
          </a:p>
          <a:p>
            <a:pPr marL="514350" indent="-514350">
              <a:lnSpc>
                <a:spcPct val="80000"/>
              </a:lnSpc>
            </a:pPr>
            <a:endParaRPr lang="en-US" altLang="en-US" sz="2700" dirty="0">
              <a:ea typeface="ＭＳ Ｐゴシック" panose="020B0600070205080204" pitchFamily="34" charset="-128"/>
            </a:endParaRPr>
          </a:p>
          <a:p>
            <a:pPr marL="514350" indent="-514350">
              <a:lnSpc>
                <a:spcPct val="80000"/>
              </a:lnSpc>
            </a:pPr>
            <a:r>
              <a:rPr lang="en-US" altLang="en-US" sz="2700" dirty="0">
                <a:ea typeface="ＭＳ Ｐゴシック" panose="020B0600070205080204" pitchFamily="34" charset="-128"/>
              </a:rPr>
              <a:t>Wrap up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E0CF72C0-451A-1DC9-DBDE-EE94510907C0}"/>
              </a:ext>
            </a:extLst>
          </p:cNvPr>
          <p:cNvSpPr>
            <a:spLocks noGrp="1"/>
          </p:cNvSpPr>
          <p:nvPr>
            <p:ph type="title"/>
          </p:nvPr>
        </p:nvSpPr>
        <p:spPr>
          <a:xfrm>
            <a:off x="304800" y="228600"/>
            <a:ext cx="6934200" cy="1143000"/>
          </a:xfrm>
        </p:spPr>
        <p:txBody>
          <a:bodyPr>
            <a:normAutofit fontScale="90000"/>
          </a:bodyPr>
          <a:lstStyle/>
          <a:p>
            <a:r>
              <a:rPr lang="en-US" altLang="en-US" sz="4000" dirty="0">
                <a:solidFill>
                  <a:schemeClr val="tx1"/>
                </a:solidFill>
                <a:ea typeface="ＭＳ Ｐゴシック" panose="020B0600070205080204" pitchFamily="34" charset="-128"/>
              </a:rPr>
              <a:t>U.S. Surgeon’s General Yout</a:t>
            </a:r>
            <a:r>
              <a:rPr lang="en-US" altLang="en-US" dirty="0">
                <a:solidFill>
                  <a:schemeClr val="tx1"/>
                </a:solidFill>
                <a:ea typeface="ＭＳ Ｐゴシック" panose="020B0600070205080204" pitchFamily="34" charset="-128"/>
              </a:rPr>
              <a:t>h Mental Health Advisory </a:t>
            </a:r>
            <a:endParaRPr lang="en-US" altLang="en-US" sz="4000" dirty="0">
              <a:solidFill>
                <a:schemeClr val="tx1"/>
              </a:solidFill>
              <a:ea typeface="ＭＳ Ｐゴシック" panose="020B0600070205080204" pitchFamily="34" charset="-128"/>
            </a:endParaRPr>
          </a:p>
        </p:txBody>
      </p:sp>
      <p:pic>
        <p:nvPicPr>
          <p:cNvPr id="2" name="Content Placeholder 1">
            <a:extLst>
              <a:ext uri="{FF2B5EF4-FFF2-40B4-BE49-F238E27FC236}">
                <a16:creationId xmlns:a16="http://schemas.microsoft.com/office/drawing/2014/main" id="{C7EB7483-E902-EC59-E386-D809C7459BF2}"/>
              </a:ext>
            </a:extLst>
          </p:cNvPr>
          <p:cNvPicPr>
            <a:picLocks noGrp="1" noChangeAspect="1"/>
          </p:cNvPicPr>
          <p:nvPr>
            <p:ph idx="1"/>
          </p:nvPr>
        </p:nvPicPr>
        <p:blipFill rotWithShape="1">
          <a:blip r:embed="rId2"/>
          <a:srcRect l="12500" t="17094" r="33013" b="7313"/>
          <a:stretch/>
        </p:blipFill>
        <p:spPr bwMode="auto">
          <a:xfrm>
            <a:off x="1905000" y="1371600"/>
            <a:ext cx="5732929" cy="4473916"/>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3">
            <a:extLst>
              <a:ext uri="{FF2B5EF4-FFF2-40B4-BE49-F238E27FC236}">
                <a16:creationId xmlns:a16="http://schemas.microsoft.com/office/drawing/2014/main" id="{1ECCE66A-7368-5DAB-3C15-5C63ACB07785}"/>
              </a:ext>
            </a:extLst>
          </p:cNvPr>
          <p:cNvSpPr>
            <a:spLocks noGrp="1"/>
          </p:cNvSpPr>
          <p:nvPr>
            <p:ph type="title"/>
          </p:nvPr>
        </p:nvSpPr>
        <p:spPr>
          <a:xfrm>
            <a:off x="304800" y="228600"/>
            <a:ext cx="7996518" cy="876300"/>
          </a:xfrm>
        </p:spPr>
        <p:txBody>
          <a:bodyPr>
            <a:normAutofit fontScale="90000"/>
          </a:bodyPr>
          <a:lstStyle/>
          <a:p>
            <a:r>
              <a:rPr lang="en-US" altLang="en-US" sz="4000" dirty="0">
                <a:solidFill>
                  <a:schemeClr val="tx1"/>
                </a:solidFill>
                <a:ea typeface="ＭＳ Ｐゴシック" panose="020B0600070205080204" pitchFamily="34" charset="-128"/>
              </a:rPr>
              <a:t>Factors That Can Shape Mental Health of Young People </a:t>
            </a:r>
          </a:p>
        </p:txBody>
      </p:sp>
      <p:pic>
        <p:nvPicPr>
          <p:cNvPr id="2" name="Content Placeholder 1">
            <a:extLst>
              <a:ext uri="{FF2B5EF4-FFF2-40B4-BE49-F238E27FC236}">
                <a16:creationId xmlns:a16="http://schemas.microsoft.com/office/drawing/2014/main" id="{5989E7F7-EA11-363B-D574-E4A897E33750}"/>
              </a:ext>
            </a:extLst>
          </p:cNvPr>
          <p:cNvPicPr>
            <a:picLocks noGrp="1" noChangeAspect="1"/>
          </p:cNvPicPr>
          <p:nvPr>
            <p:ph idx="1"/>
          </p:nvPr>
        </p:nvPicPr>
        <p:blipFill rotWithShape="1">
          <a:blip r:embed="rId3"/>
          <a:srcRect l="19765" t="17665" r="38461" b="9211"/>
          <a:stretch/>
        </p:blipFill>
        <p:spPr bwMode="auto">
          <a:xfrm>
            <a:off x="3267635" y="1104900"/>
            <a:ext cx="4720721" cy="46482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36F0-B21E-E40A-5F85-CAA48FF34CC8}"/>
              </a:ext>
            </a:extLst>
          </p:cNvPr>
          <p:cNvSpPr>
            <a:spLocks noGrp="1"/>
          </p:cNvSpPr>
          <p:nvPr>
            <p:ph type="title"/>
          </p:nvPr>
        </p:nvSpPr>
        <p:spPr/>
        <p:txBody>
          <a:bodyPr/>
          <a:lstStyle/>
          <a:p>
            <a:r>
              <a:rPr lang="en-US" dirty="0">
                <a:solidFill>
                  <a:schemeClr val="tx1"/>
                </a:solidFill>
                <a:latin typeface="Calibri"/>
                <a:cs typeface="Calibri"/>
              </a:rPr>
              <a:t>Youth Mental Health Stats</a:t>
            </a:r>
            <a:endParaRPr lang="en-US" dirty="0">
              <a:solidFill>
                <a:schemeClr val="tx1"/>
              </a:solidFill>
            </a:endParaRPr>
          </a:p>
        </p:txBody>
      </p:sp>
      <p:sp>
        <p:nvSpPr>
          <p:cNvPr id="3" name="Text Placeholder 2">
            <a:extLst>
              <a:ext uri="{FF2B5EF4-FFF2-40B4-BE49-F238E27FC236}">
                <a16:creationId xmlns:a16="http://schemas.microsoft.com/office/drawing/2014/main" id="{0A91FB83-C027-F8E0-361B-B652DB2BFE8F}"/>
              </a:ext>
            </a:extLst>
          </p:cNvPr>
          <p:cNvSpPr>
            <a:spLocks noGrp="1"/>
          </p:cNvSpPr>
          <p:nvPr>
            <p:ph type="body" idx="1"/>
          </p:nvPr>
        </p:nvSpPr>
        <p:spPr/>
        <p:txBody>
          <a:bodyPr/>
          <a:lstStyle/>
          <a:p>
            <a:r>
              <a:rPr lang="en-US" sz="2000" dirty="0"/>
              <a:t>2009 – 2019:</a:t>
            </a:r>
          </a:p>
          <a:p>
            <a:r>
              <a:rPr lang="en-US" sz="2000" dirty="0"/>
              <a:t>Sadness or hopelessness increased by 40%</a:t>
            </a:r>
          </a:p>
          <a:p>
            <a:r>
              <a:rPr lang="en-US" sz="2000" dirty="0"/>
              <a:t>Suicidal ideation increased by 36%</a:t>
            </a:r>
          </a:p>
          <a:p>
            <a:r>
              <a:rPr lang="en-US" sz="2000" dirty="0"/>
              <a:t>Suicide plan increased by 44%</a:t>
            </a:r>
          </a:p>
          <a:p>
            <a:endParaRPr lang="en-US" sz="2000" dirty="0"/>
          </a:p>
          <a:p>
            <a:r>
              <a:rPr lang="en-US" sz="2000" dirty="0"/>
              <a:t>2007 – 2018 suicide increased by 57%</a:t>
            </a:r>
          </a:p>
          <a:p>
            <a:endParaRPr lang="en-US" sz="2000" dirty="0"/>
          </a:p>
          <a:p>
            <a:r>
              <a:rPr lang="en-US" sz="2000" dirty="0"/>
              <a:t>Depressive and anxiety symptoms doubled during the pandemic</a:t>
            </a:r>
          </a:p>
          <a:p>
            <a:r>
              <a:rPr lang="en-US" sz="2000" dirty="0"/>
              <a:t>25% depressive symptoms</a:t>
            </a:r>
          </a:p>
          <a:p>
            <a:r>
              <a:rPr lang="en-US" sz="2000" dirty="0"/>
              <a:t>20% anxiety symptoms</a:t>
            </a:r>
          </a:p>
        </p:txBody>
      </p:sp>
    </p:spTree>
    <p:extLst>
      <p:ext uri="{BB962C8B-B14F-4D97-AF65-F5344CB8AC3E}">
        <p14:creationId xmlns:p14="http://schemas.microsoft.com/office/powerpoint/2010/main" val="266492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33F8652-62A1-24E3-50E3-7A93483B8063}"/>
              </a:ext>
            </a:extLst>
          </p:cNvPr>
          <p:cNvSpPr>
            <a:spLocks noGrp="1" noChangeArrowheads="1"/>
          </p:cNvSpPr>
          <p:nvPr>
            <p:ph type="title"/>
          </p:nvPr>
        </p:nvSpPr>
        <p:spPr>
          <a:xfrm>
            <a:off x="304800" y="228600"/>
            <a:ext cx="6934200" cy="1143000"/>
          </a:xfrm>
        </p:spPr>
        <p:txBody>
          <a:bodyPr rtlCol="0">
            <a:normAutofit/>
          </a:bodyPr>
          <a:lstStyle/>
          <a:p>
            <a:pPr>
              <a:defRPr/>
            </a:pPr>
            <a:r>
              <a:rPr lang="en-US" sz="4000" dirty="0">
                <a:solidFill>
                  <a:schemeClr val="tx1"/>
                </a:solidFill>
                <a:ea typeface="+mj-ea"/>
              </a:rPr>
              <a:t>Taking Action </a:t>
            </a:r>
          </a:p>
        </p:txBody>
      </p:sp>
      <p:sp>
        <p:nvSpPr>
          <p:cNvPr id="29706" name="Text Box 10">
            <a:extLst>
              <a:ext uri="{FF2B5EF4-FFF2-40B4-BE49-F238E27FC236}">
                <a16:creationId xmlns:a16="http://schemas.microsoft.com/office/drawing/2014/main" id="{2B4C9286-E84E-2AF2-DEAA-68E4B2E8A03C}"/>
              </a:ext>
            </a:extLst>
          </p:cNvPr>
          <p:cNvSpPr txBox="1">
            <a:spLocks noChangeArrowheads="1"/>
          </p:cNvSpPr>
          <p:nvPr/>
        </p:nvSpPr>
        <p:spPr bwMode="auto">
          <a:xfrm>
            <a:off x="5867400" y="6391275"/>
            <a:ext cx="2133600" cy="254000"/>
          </a:xfrm>
          <a:prstGeom prst="rect">
            <a:avLst/>
          </a:prstGeom>
          <a:noFill/>
          <a:ln w="9525">
            <a:solidFill>
              <a:srgbClr val="366B7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000" i="1">
                <a:solidFill>
                  <a:srgbClr val="366B77"/>
                </a:solidFill>
                <a:latin typeface="Times New Roman" panose="02020603050405020304" pitchFamily="18" charset="0"/>
              </a:rPr>
              <a:t>©  1997 Interaction Associates, LLC</a:t>
            </a:r>
          </a:p>
        </p:txBody>
      </p:sp>
      <p:pic>
        <p:nvPicPr>
          <p:cNvPr id="2" name="Picture 1">
            <a:extLst>
              <a:ext uri="{FF2B5EF4-FFF2-40B4-BE49-F238E27FC236}">
                <a16:creationId xmlns:a16="http://schemas.microsoft.com/office/drawing/2014/main" id="{80AEF7B0-55A3-CF5C-3E17-4817AB25DB40}"/>
              </a:ext>
            </a:extLst>
          </p:cNvPr>
          <p:cNvPicPr>
            <a:picLocks noChangeAspect="1"/>
          </p:cNvPicPr>
          <p:nvPr/>
        </p:nvPicPr>
        <p:blipFill rotWithShape="1">
          <a:blip r:embed="rId3"/>
          <a:srcRect l="16025" t="18995" r="32586" b="20796"/>
          <a:stretch/>
        </p:blipFill>
        <p:spPr bwMode="auto">
          <a:xfrm>
            <a:off x="304800" y="1272742"/>
            <a:ext cx="4001434" cy="2637120"/>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FD1E68EA-FFB1-1C8C-DEF3-74E26968DDB5}"/>
              </a:ext>
            </a:extLst>
          </p:cNvPr>
          <p:cNvPicPr>
            <a:picLocks noChangeAspect="1"/>
          </p:cNvPicPr>
          <p:nvPr/>
        </p:nvPicPr>
        <p:blipFill rotWithShape="1">
          <a:blip r:embed="rId4"/>
          <a:srcRect l="13568" t="18803" r="34295" b="24596"/>
          <a:stretch/>
        </p:blipFill>
        <p:spPr bwMode="auto">
          <a:xfrm>
            <a:off x="3962399" y="3165763"/>
            <a:ext cx="4738255" cy="2893442"/>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E0E5553A-7C03-89C7-024D-7B54D5480487}"/>
              </a:ext>
            </a:extLst>
          </p:cNvPr>
          <p:cNvPicPr>
            <a:picLocks noChangeAspect="1"/>
          </p:cNvPicPr>
          <p:nvPr/>
        </p:nvPicPr>
        <p:blipFill rotWithShape="1">
          <a:blip r:embed="rId3"/>
          <a:srcRect l="16025" t="18995" r="32586" b="20796"/>
          <a:stretch/>
        </p:blipFill>
        <p:spPr bwMode="auto">
          <a:xfrm>
            <a:off x="457200" y="1425142"/>
            <a:ext cx="4001434" cy="263712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E0CF72C0-451A-1DC9-DBDE-EE94510907C0}"/>
              </a:ext>
            </a:extLst>
          </p:cNvPr>
          <p:cNvSpPr>
            <a:spLocks noGrp="1"/>
          </p:cNvSpPr>
          <p:nvPr>
            <p:ph type="title"/>
          </p:nvPr>
        </p:nvSpPr>
        <p:spPr>
          <a:xfrm>
            <a:off x="304800" y="228600"/>
            <a:ext cx="6934200" cy="1143000"/>
          </a:xfrm>
        </p:spPr>
        <p:txBody>
          <a:bodyPr>
            <a:normAutofit fontScale="90000"/>
          </a:bodyPr>
          <a:lstStyle/>
          <a:p>
            <a:r>
              <a:rPr lang="en-US" altLang="en-US" sz="4000" dirty="0">
                <a:solidFill>
                  <a:schemeClr val="tx1"/>
                </a:solidFill>
                <a:ea typeface="ＭＳ Ｐゴシック" panose="020B0600070205080204" pitchFamily="34" charset="-128"/>
              </a:rPr>
              <a:t>U.S. Surgeon’s General Social Media and Youth Mental Health</a:t>
            </a:r>
            <a:r>
              <a:rPr lang="en-US" altLang="en-US" dirty="0">
                <a:solidFill>
                  <a:schemeClr val="tx1"/>
                </a:solidFill>
                <a:ea typeface="ＭＳ Ｐゴシック" panose="020B0600070205080204" pitchFamily="34" charset="-128"/>
              </a:rPr>
              <a:t> Advisory </a:t>
            </a:r>
            <a:endParaRPr lang="en-US" altLang="en-US" sz="4000" dirty="0">
              <a:solidFill>
                <a:schemeClr val="tx1"/>
              </a:solidFill>
              <a:ea typeface="ＭＳ Ｐゴシック" panose="020B0600070205080204" pitchFamily="34" charset="-128"/>
            </a:endParaRPr>
          </a:p>
        </p:txBody>
      </p:sp>
      <p:pic>
        <p:nvPicPr>
          <p:cNvPr id="4" name="Picture 3">
            <a:extLst>
              <a:ext uri="{FF2B5EF4-FFF2-40B4-BE49-F238E27FC236}">
                <a16:creationId xmlns:a16="http://schemas.microsoft.com/office/drawing/2014/main" id="{965AF558-36CA-F6D4-4314-504FE9892923}"/>
              </a:ext>
            </a:extLst>
          </p:cNvPr>
          <p:cNvPicPr>
            <a:picLocks noChangeAspect="1"/>
          </p:cNvPicPr>
          <p:nvPr/>
        </p:nvPicPr>
        <p:blipFill>
          <a:blip r:embed="rId2"/>
          <a:stretch>
            <a:fillRect/>
          </a:stretch>
        </p:blipFill>
        <p:spPr>
          <a:xfrm>
            <a:off x="2296591" y="1574800"/>
            <a:ext cx="5602810" cy="3390900"/>
          </a:xfrm>
          <a:prstGeom prst="rect">
            <a:avLst/>
          </a:prstGeom>
        </p:spPr>
      </p:pic>
    </p:spTree>
    <p:extLst>
      <p:ext uri="{BB962C8B-B14F-4D97-AF65-F5344CB8AC3E}">
        <p14:creationId xmlns:p14="http://schemas.microsoft.com/office/powerpoint/2010/main" val="293563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36F0-B21E-E40A-5F85-CAA48FF34CC8}"/>
              </a:ext>
            </a:extLst>
          </p:cNvPr>
          <p:cNvSpPr>
            <a:spLocks noGrp="1"/>
          </p:cNvSpPr>
          <p:nvPr>
            <p:ph type="title"/>
          </p:nvPr>
        </p:nvSpPr>
        <p:spPr/>
        <p:txBody>
          <a:bodyPr/>
          <a:lstStyle/>
          <a:p>
            <a:r>
              <a:rPr lang="en-US" dirty="0">
                <a:solidFill>
                  <a:schemeClr val="tx1"/>
                </a:solidFill>
              </a:rPr>
              <a:t>Benefits of Social Media</a:t>
            </a:r>
          </a:p>
        </p:txBody>
      </p:sp>
      <p:sp>
        <p:nvSpPr>
          <p:cNvPr id="3" name="Text Placeholder 2">
            <a:extLst>
              <a:ext uri="{FF2B5EF4-FFF2-40B4-BE49-F238E27FC236}">
                <a16:creationId xmlns:a16="http://schemas.microsoft.com/office/drawing/2014/main" id="{0A91FB83-C027-F8E0-361B-B652DB2BFE8F}"/>
              </a:ext>
            </a:extLst>
          </p:cNvPr>
          <p:cNvSpPr>
            <a:spLocks noGrp="1"/>
          </p:cNvSpPr>
          <p:nvPr>
            <p:ph type="body" idx="1"/>
          </p:nvPr>
        </p:nvSpPr>
        <p:spPr/>
        <p:txBody>
          <a:bodyPr/>
          <a:lstStyle/>
          <a:p>
            <a:r>
              <a:rPr lang="en-US" dirty="0"/>
              <a:t>Positive community and connection with others</a:t>
            </a:r>
          </a:p>
          <a:p>
            <a:r>
              <a:rPr lang="en-US" dirty="0"/>
              <a:t>Access to important information </a:t>
            </a:r>
          </a:p>
          <a:p>
            <a:r>
              <a:rPr lang="en-US" dirty="0"/>
              <a:t>Create a space for self-expression</a:t>
            </a:r>
          </a:p>
          <a:p>
            <a:r>
              <a:rPr lang="en-US" dirty="0"/>
              <a:t>Form and maintain friendships</a:t>
            </a:r>
          </a:p>
          <a:p>
            <a:endParaRPr lang="en-US" dirty="0"/>
          </a:p>
          <a:p>
            <a:r>
              <a:rPr lang="en-US" dirty="0"/>
              <a:t>58% helps them feel more accepted</a:t>
            </a:r>
          </a:p>
          <a:p>
            <a:r>
              <a:rPr lang="en-US" dirty="0"/>
              <a:t>67% feel the have people to support them through tough times</a:t>
            </a:r>
          </a:p>
          <a:p>
            <a:r>
              <a:rPr lang="en-US" dirty="0"/>
              <a:t>71% have a place to show their creative side</a:t>
            </a:r>
          </a:p>
          <a:p>
            <a:r>
              <a:rPr lang="en-US" dirty="0"/>
              <a:t>80% feel more connected to their friends' lives</a:t>
            </a:r>
          </a:p>
        </p:txBody>
      </p:sp>
    </p:spTree>
    <p:extLst>
      <p:ext uri="{BB962C8B-B14F-4D97-AF65-F5344CB8AC3E}">
        <p14:creationId xmlns:p14="http://schemas.microsoft.com/office/powerpoint/2010/main" val="130524273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ee7a6000-0505-4f74-a26b-e17be32516c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5D102E537693428FA8DEEC2E04EF3D" ma:contentTypeVersion="18" ma:contentTypeDescription="Create a new document." ma:contentTypeScope="" ma:versionID="6180d9f55ac853fc1fc5bbff18edb78d">
  <xsd:schema xmlns:xsd="http://www.w3.org/2001/XMLSchema" xmlns:xs="http://www.w3.org/2001/XMLSchema" xmlns:p="http://schemas.microsoft.com/office/2006/metadata/properties" xmlns:ns2="ee7a6000-0505-4f74-a26b-e17be32516c9" xmlns:ns3="69e13475-75ef-4764-b0ef-4eef70d5bfca" xmlns:ns4="ab06a5aa-8e31-4bdb-9b13-38c58a92ec8a" targetNamespace="http://schemas.microsoft.com/office/2006/metadata/properties" ma:root="true" ma:fieldsID="4e746140ff7b87aa7ffb1936abf014f8" ns2:_="" ns3:_="" ns4:_="">
    <xsd:import namespace="ee7a6000-0505-4f74-a26b-e17be32516c9"/>
    <xsd:import namespace="69e13475-75ef-4764-b0ef-4eef70d5bfca"/>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a6000-0505-4f74-a26b-e17be32516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e13475-75ef-4764-b0ef-4eef70d5bf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f048147-fc90-44f8-8f0e-874afd50d036}" ma:internalName="TaxCatchAll" ma:showField="CatchAllData" ma:web="69e13475-75ef-4764-b0ef-4eef70d5bf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5788B3-37CE-4AD6-BB37-A434D2E5A8C4}">
  <ds:schemaRefs>
    <ds:schemaRef ds:uri="http://schemas.openxmlformats.org/package/2006/metadata/core-properties"/>
    <ds:schemaRef ds:uri="http://schemas.microsoft.com/office/2006/documentManagement/types"/>
    <ds:schemaRef ds:uri="ee7a6000-0505-4f74-a26b-e17be32516c9"/>
    <ds:schemaRef ds:uri="69e13475-75ef-4764-b0ef-4eef70d5bfca"/>
    <ds:schemaRef ds:uri="http://purl.org/dc/elements/1.1/"/>
    <ds:schemaRef ds:uri="http://schemas.microsoft.com/office/2006/metadata/properties"/>
    <ds:schemaRef ds:uri="ab06a5aa-8e31-4bdb-9b13-38c58a92ec8a"/>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83F0590-BC94-4A92-B979-29202F72DF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7a6000-0505-4f74-a26b-e17be32516c9"/>
    <ds:schemaRef ds:uri="69e13475-75ef-4764-b0ef-4eef70d5bfca"/>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E1C0DB-01F4-4D4C-84B8-6AB0F72718CD}">
  <ds:schemaRefs>
    <ds:schemaRef ds:uri="http://schemas.microsoft.com/sharepoint/v3/contenttype/forms"/>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29333</TotalTime>
  <Words>1663</Words>
  <Application>Microsoft Office PowerPoint</Application>
  <PresentationFormat>On-screen Show (4:3)</PresentationFormat>
  <Paragraphs>139</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Welcome</vt:lpstr>
      <vt:lpstr>PowerPoint Presentation</vt:lpstr>
      <vt:lpstr>Todays Agenda</vt:lpstr>
      <vt:lpstr>U.S. Surgeon’s General Youth Mental Health Advisory </vt:lpstr>
      <vt:lpstr>Factors That Can Shape Mental Health of Young People </vt:lpstr>
      <vt:lpstr>Youth Mental Health Stats</vt:lpstr>
      <vt:lpstr>Taking Action </vt:lpstr>
      <vt:lpstr>U.S. Surgeon’s General Social Media and Youth Mental Health Advisory </vt:lpstr>
      <vt:lpstr>Benefits of Social Media</vt:lpstr>
      <vt:lpstr>Harms of Social Media</vt:lpstr>
      <vt:lpstr>Harms of Social Media</vt:lpstr>
      <vt:lpstr>Harms of Social Media</vt:lpstr>
      <vt:lpstr>Discuss</vt:lpstr>
      <vt:lpstr>Review &amp; Discuss</vt:lpstr>
      <vt:lpstr>Checkout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Dalene A Beaulieu</dc:creator>
  <cp:lastModifiedBy>Jen Hogge</cp:lastModifiedBy>
  <cp:revision>188</cp:revision>
  <cp:lastPrinted>2022-07-28T19:04:25Z</cp:lastPrinted>
  <dcterms:created xsi:type="dcterms:W3CDTF">2019-09-17T12:48:16Z</dcterms:created>
  <dcterms:modified xsi:type="dcterms:W3CDTF">2023-09-28T17:17:15Z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0x010100DF5D102E537693428FA8DEEC2E04EF3D</vt:lpwstr>
  </property>
  <property fmtid="{D5CDD505-2E9C-101B-9397-08002B2CF9AE}" pid="3" name="MediaServiceImageTags">
    <vt:lpwstr/>
  </property>
</Properties>
</file>